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67308F-D003-4BF5-8271-C743264A8EAF}" v="11" dt="2024-05-13T16:09:56.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Millsaps" userId="7dd96a69-b20b-4bb3-8068-e92486668dbc" providerId="ADAL" clId="{B567308F-D003-4BF5-8271-C743264A8EAF}"/>
    <pc:docChg chg="modSld">
      <pc:chgData name="Linda Millsaps" userId="7dd96a69-b20b-4bb3-8068-e92486668dbc" providerId="ADAL" clId="{B567308F-D003-4BF5-8271-C743264A8EAF}" dt="2024-05-13T17:39:24.277" v="2" actId="6549"/>
      <pc:docMkLst>
        <pc:docMk/>
      </pc:docMkLst>
      <pc:sldChg chg="modSp mod">
        <pc:chgData name="Linda Millsaps" userId="7dd96a69-b20b-4bb3-8068-e92486668dbc" providerId="ADAL" clId="{B567308F-D003-4BF5-8271-C743264A8EAF}" dt="2024-05-13T17:39:24.277" v="2" actId="6549"/>
        <pc:sldMkLst>
          <pc:docMk/>
          <pc:sldMk cId="4076525305" sldId="264"/>
        </pc:sldMkLst>
        <pc:spChg chg="mod">
          <ac:chgData name="Linda Millsaps" userId="7dd96a69-b20b-4bb3-8068-e92486668dbc" providerId="ADAL" clId="{B567308F-D003-4BF5-8271-C743264A8EAF}" dt="2024-05-13T17:39:24.277" v="2" actId="6549"/>
          <ac:spMkLst>
            <pc:docMk/>
            <pc:sldMk cId="4076525305" sldId="264"/>
            <ac:spMk id="3" creationId="{F2086132-F43C-66C6-FC34-B835A1C20AE2}"/>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7FCC50-98D6-4AC6-AF4D-640AFBC84EB4}"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56397B01-7363-4553-9AE2-53AAC375FBE6}">
      <dgm:prSet/>
      <dgm:spPr/>
      <dgm:t>
        <a:bodyPr/>
        <a:lstStyle/>
        <a:p>
          <a:r>
            <a:rPr lang="en-US"/>
            <a:t>Pre-Work (County Administration Staff)</a:t>
          </a:r>
        </a:p>
      </dgm:t>
    </dgm:pt>
    <dgm:pt modelId="{5135BA59-2294-42B8-80DB-B26413E18DA5}" type="parTrans" cxnId="{456CB53D-D8D4-4519-A66A-F5E6F7330131}">
      <dgm:prSet/>
      <dgm:spPr/>
      <dgm:t>
        <a:bodyPr/>
        <a:lstStyle/>
        <a:p>
          <a:endParaRPr lang="en-US"/>
        </a:p>
      </dgm:t>
    </dgm:pt>
    <dgm:pt modelId="{71C9E41B-3574-4B36-AFAF-C5BDB838B663}" type="sibTrans" cxnId="{456CB53D-D8D4-4519-A66A-F5E6F7330131}">
      <dgm:prSet/>
      <dgm:spPr/>
      <dgm:t>
        <a:bodyPr/>
        <a:lstStyle/>
        <a:p>
          <a:endParaRPr lang="en-US"/>
        </a:p>
      </dgm:t>
    </dgm:pt>
    <dgm:pt modelId="{AC696F0E-F235-4217-A24C-94297F56A11D}">
      <dgm:prSet/>
      <dgm:spPr/>
      <dgm:t>
        <a:bodyPr/>
        <a:lstStyle/>
        <a:p>
          <a:r>
            <a:rPr lang="en-US"/>
            <a:t>Budget Development and Approval (Board of Supervisors)</a:t>
          </a:r>
        </a:p>
      </dgm:t>
    </dgm:pt>
    <dgm:pt modelId="{E4288D08-213C-4AC2-A9BF-392892BC4F65}" type="parTrans" cxnId="{F0D5A155-D323-46EC-8887-F1ADAFD1A128}">
      <dgm:prSet/>
      <dgm:spPr/>
      <dgm:t>
        <a:bodyPr/>
        <a:lstStyle/>
        <a:p>
          <a:endParaRPr lang="en-US"/>
        </a:p>
      </dgm:t>
    </dgm:pt>
    <dgm:pt modelId="{9678A76F-03AB-45C3-BF7B-1DFAE54AD005}" type="sibTrans" cxnId="{F0D5A155-D323-46EC-8887-F1ADAFD1A128}">
      <dgm:prSet/>
      <dgm:spPr/>
      <dgm:t>
        <a:bodyPr/>
        <a:lstStyle/>
        <a:p>
          <a:endParaRPr lang="en-US"/>
        </a:p>
      </dgm:t>
    </dgm:pt>
    <dgm:pt modelId="{E46A065C-59F8-4EDB-9345-B963EFC7000C}">
      <dgm:prSet/>
      <dgm:spPr/>
      <dgm:t>
        <a:bodyPr/>
        <a:lstStyle/>
        <a:p>
          <a:r>
            <a:rPr lang="en-US"/>
            <a:t>Tax Billing and Collection (Treasurer and Commissioner of the Revenue)</a:t>
          </a:r>
        </a:p>
      </dgm:t>
    </dgm:pt>
    <dgm:pt modelId="{1A7B8EA7-4216-4603-96BD-A3BD49ECC6D2}" type="parTrans" cxnId="{DB7AF150-4876-44FA-B3B6-D7649B2A314B}">
      <dgm:prSet/>
      <dgm:spPr/>
      <dgm:t>
        <a:bodyPr/>
        <a:lstStyle/>
        <a:p>
          <a:endParaRPr lang="en-US"/>
        </a:p>
      </dgm:t>
    </dgm:pt>
    <dgm:pt modelId="{CA00A1EF-4D23-45FF-B92F-98AB2B4EE83A}" type="sibTrans" cxnId="{DB7AF150-4876-44FA-B3B6-D7649B2A314B}">
      <dgm:prSet/>
      <dgm:spPr/>
      <dgm:t>
        <a:bodyPr/>
        <a:lstStyle/>
        <a:p>
          <a:endParaRPr lang="en-US"/>
        </a:p>
      </dgm:t>
    </dgm:pt>
    <dgm:pt modelId="{A87CD3DB-31A3-405E-B15C-63D48CF8354C}">
      <dgm:prSet/>
      <dgm:spPr/>
      <dgm:t>
        <a:bodyPr/>
        <a:lstStyle/>
        <a:p>
          <a:r>
            <a:rPr lang="en-US"/>
            <a:t>Other Legal Considerations</a:t>
          </a:r>
        </a:p>
      </dgm:t>
    </dgm:pt>
    <dgm:pt modelId="{F7FA3974-8B2B-4419-ABE7-851D427AF1B6}" type="parTrans" cxnId="{481E7CED-1227-47EB-A33E-C31729104A43}">
      <dgm:prSet/>
      <dgm:spPr/>
      <dgm:t>
        <a:bodyPr/>
        <a:lstStyle/>
        <a:p>
          <a:endParaRPr lang="en-US"/>
        </a:p>
      </dgm:t>
    </dgm:pt>
    <dgm:pt modelId="{903CEF72-977E-42BD-AFB1-9609C16F2867}" type="sibTrans" cxnId="{481E7CED-1227-47EB-A33E-C31729104A43}">
      <dgm:prSet/>
      <dgm:spPr/>
      <dgm:t>
        <a:bodyPr/>
        <a:lstStyle/>
        <a:p>
          <a:endParaRPr lang="en-US"/>
        </a:p>
      </dgm:t>
    </dgm:pt>
    <dgm:pt modelId="{7CAC6318-E9AE-4959-A2B1-E00136183390}" type="pres">
      <dgm:prSet presAssocID="{E67FCC50-98D6-4AC6-AF4D-640AFBC84EB4}" presName="root" presStyleCnt="0">
        <dgm:presLayoutVars>
          <dgm:dir/>
          <dgm:resizeHandles val="exact"/>
        </dgm:presLayoutVars>
      </dgm:prSet>
      <dgm:spPr/>
    </dgm:pt>
    <dgm:pt modelId="{9401CAA8-AB24-40D6-91C6-F74053772DA1}" type="pres">
      <dgm:prSet presAssocID="{56397B01-7363-4553-9AE2-53AAC375FBE6}" presName="compNode" presStyleCnt="0"/>
      <dgm:spPr/>
    </dgm:pt>
    <dgm:pt modelId="{855BC74E-75B9-41B1-9664-65D8E2F0F30A}" type="pres">
      <dgm:prSet presAssocID="{56397B01-7363-4553-9AE2-53AAC375FBE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52385B9A-0FC0-45FE-9590-A6B37A65D9F9}" type="pres">
      <dgm:prSet presAssocID="{56397B01-7363-4553-9AE2-53AAC375FBE6}" presName="spaceRect" presStyleCnt="0"/>
      <dgm:spPr/>
    </dgm:pt>
    <dgm:pt modelId="{DA3B988B-8F64-4394-A4AD-EB64195E9E42}" type="pres">
      <dgm:prSet presAssocID="{56397B01-7363-4553-9AE2-53AAC375FBE6}" presName="textRect" presStyleLbl="revTx" presStyleIdx="0" presStyleCnt="4">
        <dgm:presLayoutVars>
          <dgm:chMax val="1"/>
          <dgm:chPref val="1"/>
        </dgm:presLayoutVars>
      </dgm:prSet>
      <dgm:spPr/>
    </dgm:pt>
    <dgm:pt modelId="{0CBE6BAF-C9E3-4CAD-A422-7D35540C2F78}" type="pres">
      <dgm:prSet presAssocID="{71C9E41B-3574-4B36-AFAF-C5BDB838B663}" presName="sibTrans" presStyleCnt="0"/>
      <dgm:spPr/>
    </dgm:pt>
    <dgm:pt modelId="{282294A4-BDCD-44B5-8B4D-2EF2A75C4E51}" type="pres">
      <dgm:prSet presAssocID="{AC696F0E-F235-4217-A24C-94297F56A11D}" presName="compNode" presStyleCnt="0"/>
      <dgm:spPr/>
    </dgm:pt>
    <dgm:pt modelId="{B03BC6EC-A82E-4A16-B4B7-11DECC47221B}" type="pres">
      <dgm:prSet presAssocID="{AC696F0E-F235-4217-A24C-94297F56A11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8EB390A9-2BF1-43AA-A029-B615466D99EF}" type="pres">
      <dgm:prSet presAssocID="{AC696F0E-F235-4217-A24C-94297F56A11D}" presName="spaceRect" presStyleCnt="0"/>
      <dgm:spPr/>
    </dgm:pt>
    <dgm:pt modelId="{0AFCC7A2-AA15-48A5-83BF-CC254EFC2EDA}" type="pres">
      <dgm:prSet presAssocID="{AC696F0E-F235-4217-A24C-94297F56A11D}" presName="textRect" presStyleLbl="revTx" presStyleIdx="1" presStyleCnt="4">
        <dgm:presLayoutVars>
          <dgm:chMax val="1"/>
          <dgm:chPref val="1"/>
        </dgm:presLayoutVars>
      </dgm:prSet>
      <dgm:spPr/>
    </dgm:pt>
    <dgm:pt modelId="{3576AB69-D200-4812-A674-88495E4A81B9}" type="pres">
      <dgm:prSet presAssocID="{9678A76F-03AB-45C3-BF7B-1DFAE54AD005}" presName="sibTrans" presStyleCnt="0"/>
      <dgm:spPr/>
    </dgm:pt>
    <dgm:pt modelId="{1E013DC9-1CD6-4E9C-B3FA-C74D9E747A37}" type="pres">
      <dgm:prSet presAssocID="{E46A065C-59F8-4EDB-9345-B963EFC7000C}" presName="compNode" presStyleCnt="0"/>
      <dgm:spPr/>
    </dgm:pt>
    <dgm:pt modelId="{E15D1187-CEB2-4DE1-ADF8-082530943A6B}" type="pres">
      <dgm:prSet presAssocID="{E46A065C-59F8-4EDB-9345-B963EFC7000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0CC6E1B1-B827-49A8-8BDB-AC12C939275C}" type="pres">
      <dgm:prSet presAssocID="{E46A065C-59F8-4EDB-9345-B963EFC7000C}" presName="spaceRect" presStyleCnt="0"/>
      <dgm:spPr/>
    </dgm:pt>
    <dgm:pt modelId="{D7ED9DF8-0879-41CE-B5FA-DD49769BEF5E}" type="pres">
      <dgm:prSet presAssocID="{E46A065C-59F8-4EDB-9345-B963EFC7000C}" presName="textRect" presStyleLbl="revTx" presStyleIdx="2" presStyleCnt="4">
        <dgm:presLayoutVars>
          <dgm:chMax val="1"/>
          <dgm:chPref val="1"/>
        </dgm:presLayoutVars>
      </dgm:prSet>
      <dgm:spPr/>
    </dgm:pt>
    <dgm:pt modelId="{3E0EAEE1-06B4-4F1E-8D7A-15C10C579902}" type="pres">
      <dgm:prSet presAssocID="{CA00A1EF-4D23-45FF-B92F-98AB2B4EE83A}" presName="sibTrans" presStyleCnt="0"/>
      <dgm:spPr/>
    </dgm:pt>
    <dgm:pt modelId="{EDAB6E0B-43C7-4734-A771-0C241C1D78BD}" type="pres">
      <dgm:prSet presAssocID="{A87CD3DB-31A3-405E-B15C-63D48CF8354C}" presName="compNode" presStyleCnt="0"/>
      <dgm:spPr/>
    </dgm:pt>
    <dgm:pt modelId="{2D1B9011-AFE1-4EC5-98BC-96B8423629B1}" type="pres">
      <dgm:prSet presAssocID="{A87CD3DB-31A3-405E-B15C-63D48CF8354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3EE2CD93-A460-410F-90CB-D99633A957A2}" type="pres">
      <dgm:prSet presAssocID="{A87CD3DB-31A3-405E-B15C-63D48CF8354C}" presName="spaceRect" presStyleCnt="0"/>
      <dgm:spPr/>
    </dgm:pt>
    <dgm:pt modelId="{A7D4D86A-CDC0-438B-8CF0-F0021D16A045}" type="pres">
      <dgm:prSet presAssocID="{A87CD3DB-31A3-405E-B15C-63D48CF8354C}" presName="textRect" presStyleLbl="revTx" presStyleIdx="3" presStyleCnt="4">
        <dgm:presLayoutVars>
          <dgm:chMax val="1"/>
          <dgm:chPref val="1"/>
        </dgm:presLayoutVars>
      </dgm:prSet>
      <dgm:spPr/>
    </dgm:pt>
  </dgm:ptLst>
  <dgm:cxnLst>
    <dgm:cxn modelId="{D9D08613-F016-4C21-AFB3-C652B0583991}" type="presOf" srcId="{A87CD3DB-31A3-405E-B15C-63D48CF8354C}" destId="{A7D4D86A-CDC0-438B-8CF0-F0021D16A045}" srcOrd="0" destOrd="0" presId="urn:microsoft.com/office/officeart/2018/2/layout/IconLabelList"/>
    <dgm:cxn modelId="{456CB53D-D8D4-4519-A66A-F5E6F7330131}" srcId="{E67FCC50-98D6-4AC6-AF4D-640AFBC84EB4}" destId="{56397B01-7363-4553-9AE2-53AAC375FBE6}" srcOrd="0" destOrd="0" parTransId="{5135BA59-2294-42B8-80DB-B26413E18DA5}" sibTransId="{71C9E41B-3574-4B36-AFAF-C5BDB838B663}"/>
    <dgm:cxn modelId="{DB7AF150-4876-44FA-B3B6-D7649B2A314B}" srcId="{E67FCC50-98D6-4AC6-AF4D-640AFBC84EB4}" destId="{E46A065C-59F8-4EDB-9345-B963EFC7000C}" srcOrd="2" destOrd="0" parTransId="{1A7B8EA7-4216-4603-96BD-A3BD49ECC6D2}" sibTransId="{CA00A1EF-4D23-45FF-B92F-98AB2B4EE83A}"/>
    <dgm:cxn modelId="{F0D5A155-D323-46EC-8887-F1ADAFD1A128}" srcId="{E67FCC50-98D6-4AC6-AF4D-640AFBC84EB4}" destId="{AC696F0E-F235-4217-A24C-94297F56A11D}" srcOrd="1" destOrd="0" parTransId="{E4288D08-213C-4AC2-A9BF-392892BC4F65}" sibTransId="{9678A76F-03AB-45C3-BF7B-1DFAE54AD005}"/>
    <dgm:cxn modelId="{966F4286-56D5-4DBA-A99F-D1A97DF0BD98}" type="presOf" srcId="{E67FCC50-98D6-4AC6-AF4D-640AFBC84EB4}" destId="{7CAC6318-E9AE-4959-A2B1-E00136183390}" srcOrd="0" destOrd="0" presId="urn:microsoft.com/office/officeart/2018/2/layout/IconLabelList"/>
    <dgm:cxn modelId="{62FC388E-E0F7-4D3E-969A-669A9390E524}" type="presOf" srcId="{AC696F0E-F235-4217-A24C-94297F56A11D}" destId="{0AFCC7A2-AA15-48A5-83BF-CC254EFC2EDA}" srcOrd="0" destOrd="0" presId="urn:microsoft.com/office/officeart/2018/2/layout/IconLabelList"/>
    <dgm:cxn modelId="{4E8BD9DD-0913-4617-9915-09CAB6CEA368}" type="presOf" srcId="{56397B01-7363-4553-9AE2-53AAC375FBE6}" destId="{DA3B988B-8F64-4394-A4AD-EB64195E9E42}" srcOrd="0" destOrd="0" presId="urn:microsoft.com/office/officeart/2018/2/layout/IconLabelList"/>
    <dgm:cxn modelId="{481E7CED-1227-47EB-A33E-C31729104A43}" srcId="{E67FCC50-98D6-4AC6-AF4D-640AFBC84EB4}" destId="{A87CD3DB-31A3-405E-B15C-63D48CF8354C}" srcOrd="3" destOrd="0" parTransId="{F7FA3974-8B2B-4419-ABE7-851D427AF1B6}" sibTransId="{903CEF72-977E-42BD-AFB1-9609C16F2867}"/>
    <dgm:cxn modelId="{84015EF7-BD45-4D25-A036-5BA185552A90}" type="presOf" srcId="{E46A065C-59F8-4EDB-9345-B963EFC7000C}" destId="{D7ED9DF8-0879-41CE-B5FA-DD49769BEF5E}" srcOrd="0" destOrd="0" presId="urn:microsoft.com/office/officeart/2018/2/layout/IconLabelList"/>
    <dgm:cxn modelId="{746C9A6E-6EF8-4E68-94F9-4515644DB4F9}" type="presParOf" srcId="{7CAC6318-E9AE-4959-A2B1-E00136183390}" destId="{9401CAA8-AB24-40D6-91C6-F74053772DA1}" srcOrd="0" destOrd="0" presId="urn:microsoft.com/office/officeart/2018/2/layout/IconLabelList"/>
    <dgm:cxn modelId="{4F7177AC-E420-4747-A052-380636A847A9}" type="presParOf" srcId="{9401CAA8-AB24-40D6-91C6-F74053772DA1}" destId="{855BC74E-75B9-41B1-9664-65D8E2F0F30A}" srcOrd="0" destOrd="0" presId="urn:microsoft.com/office/officeart/2018/2/layout/IconLabelList"/>
    <dgm:cxn modelId="{E2E70A42-0E54-43C6-A853-6940EB9E142B}" type="presParOf" srcId="{9401CAA8-AB24-40D6-91C6-F74053772DA1}" destId="{52385B9A-0FC0-45FE-9590-A6B37A65D9F9}" srcOrd="1" destOrd="0" presId="urn:microsoft.com/office/officeart/2018/2/layout/IconLabelList"/>
    <dgm:cxn modelId="{7AC31F11-3F91-49D9-8CEA-1E8E58516CC8}" type="presParOf" srcId="{9401CAA8-AB24-40D6-91C6-F74053772DA1}" destId="{DA3B988B-8F64-4394-A4AD-EB64195E9E42}" srcOrd="2" destOrd="0" presId="urn:microsoft.com/office/officeart/2018/2/layout/IconLabelList"/>
    <dgm:cxn modelId="{1201D8A9-9CB6-4521-8FD7-912F8012D510}" type="presParOf" srcId="{7CAC6318-E9AE-4959-A2B1-E00136183390}" destId="{0CBE6BAF-C9E3-4CAD-A422-7D35540C2F78}" srcOrd="1" destOrd="0" presId="urn:microsoft.com/office/officeart/2018/2/layout/IconLabelList"/>
    <dgm:cxn modelId="{3AA9178F-0F5E-4251-90CB-50340AD2BBCA}" type="presParOf" srcId="{7CAC6318-E9AE-4959-A2B1-E00136183390}" destId="{282294A4-BDCD-44B5-8B4D-2EF2A75C4E51}" srcOrd="2" destOrd="0" presId="urn:microsoft.com/office/officeart/2018/2/layout/IconLabelList"/>
    <dgm:cxn modelId="{8879B794-4A3F-4DA8-8946-224CA475D917}" type="presParOf" srcId="{282294A4-BDCD-44B5-8B4D-2EF2A75C4E51}" destId="{B03BC6EC-A82E-4A16-B4B7-11DECC47221B}" srcOrd="0" destOrd="0" presId="urn:microsoft.com/office/officeart/2018/2/layout/IconLabelList"/>
    <dgm:cxn modelId="{DCF276C9-D749-4E6A-8CBD-AE3FDB72F741}" type="presParOf" srcId="{282294A4-BDCD-44B5-8B4D-2EF2A75C4E51}" destId="{8EB390A9-2BF1-43AA-A029-B615466D99EF}" srcOrd="1" destOrd="0" presId="urn:microsoft.com/office/officeart/2018/2/layout/IconLabelList"/>
    <dgm:cxn modelId="{D0596BD5-1AB5-44AB-9920-C23DD44545B2}" type="presParOf" srcId="{282294A4-BDCD-44B5-8B4D-2EF2A75C4E51}" destId="{0AFCC7A2-AA15-48A5-83BF-CC254EFC2EDA}" srcOrd="2" destOrd="0" presId="urn:microsoft.com/office/officeart/2018/2/layout/IconLabelList"/>
    <dgm:cxn modelId="{F5FC1690-02AB-43F6-91A1-D687B35A519F}" type="presParOf" srcId="{7CAC6318-E9AE-4959-A2B1-E00136183390}" destId="{3576AB69-D200-4812-A674-88495E4A81B9}" srcOrd="3" destOrd="0" presId="urn:microsoft.com/office/officeart/2018/2/layout/IconLabelList"/>
    <dgm:cxn modelId="{2AF45A8D-CBE0-41F0-AFC0-7F8B7C044BE8}" type="presParOf" srcId="{7CAC6318-E9AE-4959-A2B1-E00136183390}" destId="{1E013DC9-1CD6-4E9C-B3FA-C74D9E747A37}" srcOrd="4" destOrd="0" presId="urn:microsoft.com/office/officeart/2018/2/layout/IconLabelList"/>
    <dgm:cxn modelId="{63D6C4AD-E893-4E16-8916-C77B30E3FFFF}" type="presParOf" srcId="{1E013DC9-1CD6-4E9C-B3FA-C74D9E747A37}" destId="{E15D1187-CEB2-4DE1-ADF8-082530943A6B}" srcOrd="0" destOrd="0" presId="urn:microsoft.com/office/officeart/2018/2/layout/IconLabelList"/>
    <dgm:cxn modelId="{6DFECD1A-E7B1-4D6D-B873-B166EEF48901}" type="presParOf" srcId="{1E013DC9-1CD6-4E9C-B3FA-C74D9E747A37}" destId="{0CC6E1B1-B827-49A8-8BDB-AC12C939275C}" srcOrd="1" destOrd="0" presId="urn:microsoft.com/office/officeart/2018/2/layout/IconLabelList"/>
    <dgm:cxn modelId="{F511CA8B-54D2-44BA-A115-A651885297D6}" type="presParOf" srcId="{1E013DC9-1CD6-4E9C-B3FA-C74D9E747A37}" destId="{D7ED9DF8-0879-41CE-B5FA-DD49769BEF5E}" srcOrd="2" destOrd="0" presId="urn:microsoft.com/office/officeart/2018/2/layout/IconLabelList"/>
    <dgm:cxn modelId="{08F59DF8-75A2-4B1B-9FAA-F01992ACEC07}" type="presParOf" srcId="{7CAC6318-E9AE-4959-A2B1-E00136183390}" destId="{3E0EAEE1-06B4-4F1E-8D7A-15C10C579902}" srcOrd="5" destOrd="0" presId="urn:microsoft.com/office/officeart/2018/2/layout/IconLabelList"/>
    <dgm:cxn modelId="{E036D53B-ED71-4E43-9928-C69C32780844}" type="presParOf" srcId="{7CAC6318-E9AE-4959-A2B1-E00136183390}" destId="{EDAB6E0B-43C7-4734-A771-0C241C1D78BD}" srcOrd="6" destOrd="0" presId="urn:microsoft.com/office/officeart/2018/2/layout/IconLabelList"/>
    <dgm:cxn modelId="{95D2FE39-3E5F-4278-AE59-8DE28B180E5A}" type="presParOf" srcId="{EDAB6E0B-43C7-4734-A771-0C241C1D78BD}" destId="{2D1B9011-AFE1-4EC5-98BC-96B8423629B1}" srcOrd="0" destOrd="0" presId="urn:microsoft.com/office/officeart/2018/2/layout/IconLabelList"/>
    <dgm:cxn modelId="{FDC220B7-912E-4A9D-82FB-9A14DDFEF1CE}" type="presParOf" srcId="{EDAB6E0B-43C7-4734-A771-0C241C1D78BD}" destId="{3EE2CD93-A460-410F-90CB-D99633A957A2}" srcOrd="1" destOrd="0" presId="urn:microsoft.com/office/officeart/2018/2/layout/IconLabelList"/>
    <dgm:cxn modelId="{34870E51-1424-4A56-A447-0DC1A4AAC077}" type="presParOf" srcId="{EDAB6E0B-43C7-4734-A771-0C241C1D78BD}" destId="{A7D4D86A-CDC0-438B-8CF0-F0021D16A045}"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BC74E-75B9-41B1-9664-65D8E2F0F30A}">
      <dsp:nvSpPr>
        <dsp:cNvPr id="0" name=""/>
        <dsp:cNvSpPr/>
      </dsp:nvSpPr>
      <dsp:spPr>
        <a:xfrm>
          <a:off x="752566" y="1045320"/>
          <a:ext cx="1066720" cy="10667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3B988B-8F64-4394-A4AD-EB64195E9E42}">
      <dsp:nvSpPr>
        <dsp:cNvPr id="0" name=""/>
        <dsp:cNvSpPr/>
      </dsp:nvSpPr>
      <dsp:spPr>
        <a:xfrm>
          <a:off x="100682" y="2427484"/>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a:t>Pre-Work (County Administration Staff)</a:t>
          </a:r>
        </a:p>
      </dsp:txBody>
      <dsp:txXfrm>
        <a:off x="100682" y="2427484"/>
        <a:ext cx="2370489" cy="720000"/>
      </dsp:txXfrm>
    </dsp:sp>
    <dsp:sp modelId="{B03BC6EC-A82E-4A16-B4B7-11DECC47221B}">
      <dsp:nvSpPr>
        <dsp:cNvPr id="0" name=""/>
        <dsp:cNvSpPr/>
      </dsp:nvSpPr>
      <dsp:spPr>
        <a:xfrm>
          <a:off x="3537891" y="1045320"/>
          <a:ext cx="1066720" cy="10667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FCC7A2-AA15-48A5-83BF-CC254EFC2EDA}">
      <dsp:nvSpPr>
        <dsp:cNvPr id="0" name=""/>
        <dsp:cNvSpPr/>
      </dsp:nvSpPr>
      <dsp:spPr>
        <a:xfrm>
          <a:off x="2886007" y="2427484"/>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a:t>Budget Development and Approval (Board of Supervisors)</a:t>
          </a:r>
        </a:p>
      </dsp:txBody>
      <dsp:txXfrm>
        <a:off x="2886007" y="2427484"/>
        <a:ext cx="2370489" cy="720000"/>
      </dsp:txXfrm>
    </dsp:sp>
    <dsp:sp modelId="{E15D1187-CEB2-4DE1-ADF8-082530943A6B}">
      <dsp:nvSpPr>
        <dsp:cNvPr id="0" name=""/>
        <dsp:cNvSpPr/>
      </dsp:nvSpPr>
      <dsp:spPr>
        <a:xfrm>
          <a:off x="6323216" y="1045320"/>
          <a:ext cx="1066720" cy="10667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ED9DF8-0879-41CE-B5FA-DD49769BEF5E}">
      <dsp:nvSpPr>
        <dsp:cNvPr id="0" name=""/>
        <dsp:cNvSpPr/>
      </dsp:nvSpPr>
      <dsp:spPr>
        <a:xfrm>
          <a:off x="5671332" y="2427484"/>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a:t>Tax Billing and Collection (Treasurer and Commissioner of the Revenue)</a:t>
          </a:r>
        </a:p>
      </dsp:txBody>
      <dsp:txXfrm>
        <a:off x="5671332" y="2427484"/>
        <a:ext cx="2370489" cy="720000"/>
      </dsp:txXfrm>
    </dsp:sp>
    <dsp:sp modelId="{2D1B9011-AFE1-4EC5-98BC-96B8423629B1}">
      <dsp:nvSpPr>
        <dsp:cNvPr id="0" name=""/>
        <dsp:cNvSpPr/>
      </dsp:nvSpPr>
      <dsp:spPr>
        <a:xfrm>
          <a:off x="9108541" y="1045320"/>
          <a:ext cx="1066720" cy="10667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D4D86A-CDC0-438B-8CF0-F0021D16A045}">
      <dsp:nvSpPr>
        <dsp:cNvPr id="0" name=""/>
        <dsp:cNvSpPr/>
      </dsp:nvSpPr>
      <dsp:spPr>
        <a:xfrm>
          <a:off x="8456657" y="2427484"/>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a:t>Other Legal Considerations</a:t>
          </a:r>
        </a:p>
      </dsp:txBody>
      <dsp:txXfrm>
        <a:off x="8456657" y="2427484"/>
        <a:ext cx="2370489"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E0C978-F303-4836-A61F-86FBFC0A8F1C}" type="datetimeFigureOut">
              <a:rPr lang="en-US" smtClean="0"/>
              <a:t>5/13/2024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CFF3A-FEC5-48C8-B96A-4129CEA4E743}" type="slidenum">
              <a:rPr lang="en-US" smtClean="0"/>
              <a:t>‹#›</a:t>
            </a:fld>
            <a:endParaRPr lang="en-US"/>
          </a:p>
        </p:txBody>
      </p:sp>
    </p:spTree>
    <p:extLst>
      <p:ext uri="{BB962C8B-B14F-4D97-AF65-F5344CB8AC3E}">
        <p14:creationId xmlns:p14="http://schemas.microsoft.com/office/powerpoint/2010/main" val="70941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83262-41A1-CEFE-D6C6-0ED5366D80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F07950-7349-4C14-4C6A-61FF7659D4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6B9AFB-0B13-FF91-4FB3-FDC4EF036231}"/>
              </a:ext>
            </a:extLst>
          </p:cNvPr>
          <p:cNvSpPr>
            <a:spLocks noGrp="1"/>
          </p:cNvSpPr>
          <p:nvPr>
            <p:ph type="dt" sz="half" idx="10"/>
          </p:nvPr>
        </p:nvSpPr>
        <p:spPr/>
        <p:txBody>
          <a:bodyPr/>
          <a:lstStyle/>
          <a:p>
            <a:r>
              <a:rPr lang="en-US"/>
              <a:t>5/13/2024</a:t>
            </a:r>
          </a:p>
        </p:txBody>
      </p:sp>
      <p:sp>
        <p:nvSpPr>
          <p:cNvPr id="5" name="Footer Placeholder 4">
            <a:extLst>
              <a:ext uri="{FF2B5EF4-FFF2-40B4-BE49-F238E27FC236}">
                <a16:creationId xmlns:a16="http://schemas.microsoft.com/office/drawing/2014/main" id="{3050398C-597F-2A1E-ED4E-2783D115C4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AF2171-0093-7EDB-A805-BA4416704A6E}"/>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95400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2E39-9EDD-4A64-BAB7-E7FE214780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20249E-0C1C-0F6B-413A-392A88A453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27983-20C3-0919-F63D-3F8C792D627F}"/>
              </a:ext>
            </a:extLst>
          </p:cNvPr>
          <p:cNvSpPr>
            <a:spLocks noGrp="1"/>
          </p:cNvSpPr>
          <p:nvPr>
            <p:ph type="dt" sz="half" idx="10"/>
          </p:nvPr>
        </p:nvSpPr>
        <p:spPr/>
        <p:txBody>
          <a:bodyPr/>
          <a:lstStyle/>
          <a:p>
            <a:r>
              <a:rPr lang="en-US"/>
              <a:t>5/13/2024</a:t>
            </a:r>
          </a:p>
        </p:txBody>
      </p:sp>
      <p:sp>
        <p:nvSpPr>
          <p:cNvPr id="5" name="Footer Placeholder 4">
            <a:extLst>
              <a:ext uri="{FF2B5EF4-FFF2-40B4-BE49-F238E27FC236}">
                <a16:creationId xmlns:a16="http://schemas.microsoft.com/office/drawing/2014/main" id="{F058105B-FCDA-655E-7BFA-00D384FE8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A28877-D5CF-02A9-FAE2-153E59B4A7A1}"/>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14615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F42C9E-7EFD-9506-E1C6-3CFA111331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6E74AC-18C4-D729-6E3C-080E6F2674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725E40-7B07-C00E-E1D6-A39DE466CD5F}"/>
              </a:ext>
            </a:extLst>
          </p:cNvPr>
          <p:cNvSpPr>
            <a:spLocks noGrp="1"/>
          </p:cNvSpPr>
          <p:nvPr>
            <p:ph type="dt" sz="half" idx="10"/>
          </p:nvPr>
        </p:nvSpPr>
        <p:spPr/>
        <p:txBody>
          <a:bodyPr/>
          <a:lstStyle/>
          <a:p>
            <a:r>
              <a:rPr lang="en-US"/>
              <a:t>5/13/2024</a:t>
            </a:r>
          </a:p>
        </p:txBody>
      </p:sp>
      <p:sp>
        <p:nvSpPr>
          <p:cNvPr id="5" name="Footer Placeholder 4">
            <a:extLst>
              <a:ext uri="{FF2B5EF4-FFF2-40B4-BE49-F238E27FC236}">
                <a16:creationId xmlns:a16="http://schemas.microsoft.com/office/drawing/2014/main" id="{F0A4D3E4-99F2-4D1D-A220-3282E3E463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718154-14E5-8987-31B7-284BE5691921}"/>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211840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547B0-D380-3206-7D59-E8A89AB39A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5E1C5C-4607-77D1-9ACD-FEC0FF6297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AC8C67-E369-9435-7F52-3D4B600E8DD4}"/>
              </a:ext>
            </a:extLst>
          </p:cNvPr>
          <p:cNvSpPr>
            <a:spLocks noGrp="1"/>
          </p:cNvSpPr>
          <p:nvPr>
            <p:ph type="dt" sz="half" idx="10"/>
          </p:nvPr>
        </p:nvSpPr>
        <p:spPr/>
        <p:txBody>
          <a:bodyPr/>
          <a:lstStyle/>
          <a:p>
            <a:r>
              <a:rPr lang="en-US"/>
              <a:t>5/13/2024</a:t>
            </a:r>
          </a:p>
        </p:txBody>
      </p:sp>
      <p:sp>
        <p:nvSpPr>
          <p:cNvPr id="5" name="Footer Placeholder 4">
            <a:extLst>
              <a:ext uri="{FF2B5EF4-FFF2-40B4-BE49-F238E27FC236}">
                <a16:creationId xmlns:a16="http://schemas.microsoft.com/office/drawing/2014/main" id="{D7E21DC3-8B51-5637-AEB6-03E6BECD8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51BAC-7627-56AF-D6C9-90892909E764}"/>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2848450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B7339-2D31-B3A0-5AFF-E8378B8ECD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D43BC9-4C37-5741-153F-73B6F6C3453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23903A-2A27-521E-38FA-C0FA3006122B}"/>
              </a:ext>
            </a:extLst>
          </p:cNvPr>
          <p:cNvSpPr>
            <a:spLocks noGrp="1"/>
          </p:cNvSpPr>
          <p:nvPr>
            <p:ph type="dt" sz="half" idx="10"/>
          </p:nvPr>
        </p:nvSpPr>
        <p:spPr/>
        <p:txBody>
          <a:bodyPr/>
          <a:lstStyle/>
          <a:p>
            <a:r>
              <a:rPr lang="en-US"/>
              <a:t>5/13/2024</a:t>
            </a:r>
          </a:p>
        </p:txBody>
      </p:sp>
      <p:sp>
        <p:nvSpPr>
          <p:cNvPr id="5" name="Footer Placeholder 4">
            <a:extLst>
              <a:ext uri="{FF2B5EF4-FFF2-40B4-BE49-F238E27FC236}">
                <a16:creationId xmlns:a16="http://schemas.microsoft.com/office/drawing/2014/main" id="{EC397E34-966F-38D1-4F6E-2ED91D662B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93940A-6370-3FD5-FFF6-62AB7199A875}"/>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207833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58E91-8F6A-7AC0-D5F3-97EE274AC1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647787-551B-9A1F-2444-6B0175D4E6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925332-18AB-C4C3-D3D1-32972B3A42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A39301-3865-AD29-B814-C6897B2BBAEA}"/>
              </a:ext>
            </a:extLst>
          </p:cNvPr>
          <p:cNvSpPr>
            <a:spLocks noGrp="1"/>
          </p:cNvSpPr>
          <p:nvPr>
            <p:ph type="dt" sz="half" idx="10"/>
          </p:nvPr>
        </p:nvSpPr>
        <p:spPr/>
        <p:txBody>
          <a:bodyPr/>
          <a:lstStyle/>
          <a:p>
            <a:r>
              <a:rPr lang="en-US"/>
              <a:t>5/13/2024</a:t>
            </a:r>
          </a:p>
        </p:txBody>
      </p:sp>
      <p:sp>
        <p:nvSpPr>
          <p:cNvPr id="6" name="Footer Placeholder 5">
            <a:extLst>
              <a:ext uri="{FF2B5EF4-FFF2-40B4-BE49-F238E27FC236}">
                <a16:creationId xmlns:a16="http://schemas.microsoft.com/office/drawing/2014/main" id="{5DEEA777-78B3-6066-7B45-F36ACAECA7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F26407-AE75-BF8E-6CE0-F709996CDAD0}"/>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2095717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8C64D-DCC5-E0A7-055D-B374D1CEF4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5C9989-08C8-5FED-A49B-2F97B55069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6040D6-7BE4-C8C9-0538-C74632145F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7036B7-5CAA-4704-867D-A232605F5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B8C96C-34BE-F249-B068-B07FE1F87F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8A5549-ED5C-749F-5B2B-84D127C1E6BC}"/>
              </a:ext>
            </a:extLst>
          </p:cNvPr>
          <p:cNvSpPr>
            <a:spLocks noGrp="1"/>
          </p:cNvSpPr>
          <p:nvPr>
            <p:ph type="dt" sz="half" idx="10"/>
          </p:nvPr>
        </p:nvSpPr>
        <p:spPr/>
        <p:txBody>
          <a:bodyPr/>
          <a:lstStyle/>
          <a:p>
            <a:r>
              <a:rPr lang="en-US"/>
              <a:t>5/13/2024</a:t>
            </a:r>
          </a:p>
        </p:txBody>
      </p:sp>
      <p:sp>
        <p:nvSpPr>
          <p:cNvPr id="8" name="Footer Placeholder 7">
            <a:extLst>
              <a:ext uri="{FF2B5EF4-FFF2-40B4-BE49-F238E27FC236}">
                <a16:creationId xmlns:a16="http://schemas.microsoft.com/office/drawing/2014/main" id="{02233EBF-0660-A389-DBF5-217D0EE53C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005F57-EBED-23F9-C49D-F040AFA5F69D}"/>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1286594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09A17-7370-FE4B-EDEF-9E18B105E1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2E9358-6D31-A10D-AAB0-477B8F0F995F}"/>
              </a:ext>
            </a:extLst>
          </p:cNvPr>
          <p:cNvSpPr>
            <a:spLocks noGrp="1"/>
          </p:cNvSpPr>
          <p:nvPr>
            <p:ph type="dt" sz="half" idx="10"/>
          </p:nvPr>
        </p:nvSpPr>
        <p:spPr/>
        <p:txBody>
          <a:bodyPr/>
          <a:lstStyle/>
          <a:p>
            <a:r>
              <a:rPr lang="en-US"/>
              <a:t>5/13/2024</a:t>
            </a:r>
          </a:p>
        </p:txBody>
      </p:sp>
      <p:sp>
        <p:nvSpPr>
          <p:cNvPr id="4" name="Footer Placeholder 3">
            <a:extLst>
              <a:ext uri="{FF2B5EF4-FFF2-40B4-BE49-F238E27FC236}">
                <a16:creationId xmlns:a16="http://schemas.microsoft.com/office/drawing/2014/main" id="{72F0B2E8-4BB8-9A8D-10C2-706CEABE16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D44B3B-9703-EB56-6566-72B8587FA1F1}"/>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1271313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6B530A-5203-8322-42B4-8BC3E751C654}"/>
              </a:ext>
            </a:extLst>
          </p:cNvPr>
          <p:cNvSpPr>
            <a:spLocks noGrp="1"/>
          </p:cNvSpPr>
          <p:nvPr>
            <p:ph type="dt" sz="half" idx="10"/>
          </p:nvPr>
        </p:nvSpPr>
        <p:spPr/>
        <p:txBody>
          <a:bodyPr/>
          <a:lstStyle/>
          <a:p>
            <a:r>
              <a:rPr lang="en-US"/>
              <a:t>5/13/2024</a:t>
            </a:r>
          </a:p>
        </p:txBody>
      </p:sp>
      <p:sp>
        <p:nvSpPr>
          <p:cNvPr id="3" name="Footer Placeholder 2">
            <a:extLst>
              <a:ext uri="{FF2B5EF4-FFF2-40B4-BE49-F238E27FC236}">
                <a16:creationId xmlns:a16="http://schemas.microsoft.com/office/drawing/2014/main" id="{D68BA73C-5C26-1281-B01F-28C7B570A9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7B0B35-C363-A3EA-CE21-757A4EF28312}"/>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203993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AD85B-D19A-3602-8440-1DAA0FE37C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BFEFCB-9763-101F-A6A5-AA82A6DE63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F17AB7-4259-3E57-1E1E-36BBE09AFE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558A61-0CB5-0A19-7791-D78081AED6C7}"/>
              </a:ext>
            </a:extLst>
          </p:cNvPr>
          <p:cNvSpPr>
            <a:spLocks noGrp="1"/>
          </p:cNvSpPr>
          <p:nvPr>
            <p:ph type="dt" sz="half" idx="10"/>
          </p:nvPr>
        </p:nvSpPr>
        <p:spPr/>
        <p:txBody>
          <a:bodyPr/>
          <a:lstStyle/>
          <a:p>
            <a:r>
              <a:rPr lang="en-US"/>
              <a:t>5/13/2024</a:t>
            </a:r>
          </a:p>
        </p:txBody>
      </p:sp>
      <p:sp>
        <p:nvSpPr>
          <p:cNvPr id="6" name="Footer Placeholder 5">
            <a:extLst>
              <a:ext uri="{FF2B5EF4-FFF2-40B4-BE49-F238E27FC236}">
                <a16:creationId xmlns:a16="http://schemas.microsoft.com/office/drawing/2014/main" id="{06F12DAF-C9B1-88C2-8BCF-E2DBCCEC33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23EDA2-272B-E9B0-6843-196F80738536}"/>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450357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F050-1109-DE38-4598-5B6C85471A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707780-75F1-44EA-D638-CF6DFDBB9A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DB8E4E-635E-0DCC-38C9-5D44995908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567D1C-C3B8-B492-905E-CFD3F1620D02}"/>
              </a:ext>
            </a:extLst>
          </p:cNvPr>
          <p:cNvSpPr>
            <a:spLocks noGrp="1"/>
          </p:cNvSpPr>
          <p:nvPr>
            <p:ph type="dt" sz="half" idx="10"/>
          </p:nvPr>
        </p:nvSpPr>
        <p:spPr/>
        <p:txBody>
          <a:bodyPr/>
          <a:lstStyle/>
          <a:p>
            <a:r>
              <a:rPr lang="en-US"/>
              <a:t>5/13/2024</a:t>
            </a:r>
          </a:p>
        </p:txBody>
      </p:sp>
      <p:sp>
        <p:nvSpPr>
          <p:cNvPr id="6" name="Footer Placeholder 5">
            <a:extLst>
              <a:ext uri="{FF2B5EF4-FFF2-40B4-BE49-F238E27FC236}">
                <a16:creationId xmlns:a16="http://schemas.microsoft.com/office/drawing/2014/main" id="{46200EC5-2518-BDBA-F614-994A5F2E4A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71B2AD-8018-74CE-1194-54E3FC9DDA0C}"/>
              </a:ext>
            </a:extLst>
          </p:cNvPr>
          <p:cNvSpPr>
            <a:spLocks noGrp="1"/>
          </p:cNvSpPr>
          <p:nvPr>
            <p:ph type="sldNum" sz="quarter" idx="12"/>
          </p:nvPr>
        </p:nvSpPr>
        <p:spPr/>
        <p:txBody>
          <a:bodyPr/>
          <a:lstStyle/>
          <a:p>
            <a:fld id="{11CF5B04-A585-40D7-8694-8DECD5DC4B36}" type="slidenum">
              <a:rPr lang="en-US" smtClean="0"/>
              <a:t>‹#›</a:t>
            </a:fld>
            <a:endParaRPr lang="en-US"/>
          </a:p>
        </p:txBody>
      </p:sp>
    </p:spTree>
    <p:extLst>
      <p:ext uri="{BB962C8B-B14F-4D97-AF65-F5344CB8AC3E}">
        <p14:creationId xmlns:p14="http://schemas.microsoft.com/office/powerpoint/2010/main" val="688406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A254E6-3CA8-7CE1-8EC1-DDE5572ED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84473D-AD6E-DBA0-A18F-E4F1A30FBC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B0C226-AC3D-D7AA-0EEE-BB50A3BA8B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5/13/2024</a:t>
            </a:r>
          </a:p>
        </p:txBody>
      </p:sp>
      <p:sp>
        <p:nvSpPr>
          <p:cNvPr id="5" name="Footer Placeholder 4">
            <a:extLst>
              <a:ext uri="{FF2B5EF4-FFF2-40B4-BE49-F238E27FC236}">
                <a16:creationId xmlns:a16="http://schemas.microsoft.com/office/drawing/2014/main" id="{C4927DC7-98C8-0FB2-A8ED-337D4FF7E7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3730751-7E23-244B-B5DB-D3BA9D2D8D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1CF5B04-A585-40D7-8694-8DECD5DC4B36}" type="slidenum">
              <a:rPr lang="en-US" smtClean="0"/>
              <a:t>‹#›</a:t>
            </a:fld>
            <a:endParaRPr lang="en-US"/>
          </a:p>
        </p:txBody>
      </p:sp>
    </p:spTree>
    <p:extLst>
      <p:ext uri="{BB962C8B-B14F-4D97-AF65-F5344CB8AC3E}">
        <p14:creationId xmlns:p14="http://schemas.microsoft.com/office/powerpoint/2010/main" val="144678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vanessajaye.blogspot.com/2012/09/" TargetMode="External"/><Relationship Id="rId2" Type="http://schemas.openxmlformats.org/officeDocument/2006/relationships/image" Target="../media/image9.jpg"/><Relationship Id="rId1" Type="http://schemas.openxmlformats.org/officeDocument/2006/relationships/slideLayout" Target="../slideLayouts/slideLayout9.xml"/><Relationship Id="rId4" Type="http://schemas.openxmlformats.org/officeDocument/2006/relationships/hyperlink" Target="https://creativecommons.org/licenses/by-nc/3.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vanessajaye.blogspot.com/2012/09/" TargetMode="External"/><Relationship Id="rId1" Type="http://schemas.openxmlformats.org/officeDocument/2006/relationships/slideLayout" Target="../slideLayouts/slideLayout9.xm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hyperlink" Target="https://vanessajaye.blogspot.com/2012/09/" TargetMode="External"/><Relationship Id="rId2" Type="http://schemas.openxmlformats.org/officeDocument/2006/relationships/image" Target="../media/image9.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81B4272-47A2-C820-1B6C-F02175E753BC}"/>
              </a:ext>
            </a:extLst>
          </p:cNvPr>
          <p:cNvSpPr>
            <a:spLocks noGrp="1"/>
          </p:cNvSpPr>
          <p:nvPr>
            <p:ph type="ctrTitle"/>
          </p:nvPr>
        </p:nvSpPr>
        <p:spPr>
          <a:xfrm>
            <a:off x="1386865" y="818984"/>
            <a:ext cx="6596245" cy="3268520"/>
          </a:xfrm>
        </p:spPr>
        <p:txBody>
          <a:bodyPr>
            <a:normAutofit/>
          </a:bodyPr>
          <a:lstStyle/>
          <a:p>
            <a:pPr algn="r"/>
            <a:r>
              <a:rPr lang="en-US" sz="4800">
                <a:solidFill>
                  <a:srgbClr val="FFFFFF"/>
                </a:solidFill>
                <a:latin typeface="Arial" panose="020B0604020202020204" pitchFamily="34" charset="0"/>
                <a:cs typeface="Arial" panose="020B0604020202020204" pitchFamily="34" charset="0"/>
              </a:rPr>
              <a:t>Steps</a:t>
            </a:r>
            <a:r>
              <a:rPr lang="en-US" sz="4800">
                <a:solidFill>
                  <a:srgbClr val="FFFFFF"/>
                </a:solidFill>
              </a:rPr>
              <a:t> in the Virginia Local Government Budget Process</a:t>
            </a: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656E861-4214-336F-3773-7D6CB60CA4D2}"/>
              </a:ext>
            </a:extLst>
          </p:cNvPr>
          <p:cNvSpPr>
            <a:spLocks noGrp="1"/>
          </p:cNvSpPr>
          <p:nvPr>
            <p:ph type="subTitle" idx="1"/>
          </p:nvPr>
        </p:nvSpPr>
        <p:spPr>
          <a:xfrm>
            <a:off x="1931874" y="4797188"/>
            <a:ext cx="6051236" cy="1241828"/>
          </a:xfrm>
        </p:spPr>
        <p:txBody>
          <a:bodyPr>
            <a:normAutofit/>
          </a:bodyPr>
          <a:lstStyle/>
          <a:p>
            <a:pPr algn="r"/>
            <a:r>
              <a:rPr lang="en-US" sz="2000">
                <a:solidFill>
                  <a:srgbClr val="FFFFFF"/>
                </a:solidFill>
              </a:rPr>
              <a:t>Dr. Linda S. Millsaps</a:t>
            </a:r>
          </a:p>
          <a:p>
            <a:pPr algn="r"/>
            <a:r>
              <a:rPr lang="en-US" sz="2000">
                <a:solidFill>
                  <a:srgbClr val="FFFFFF"/>
                </a:solidFill>
              </a:rPr>
              <a:t>County Administrator</a:t>
            </a:r>
          </a:p>
          <a:p>
            <a:pPr algn="r"/>
            <a:r>
              <a:rPr lang="en-US" sz="2000">
                <a:solidFill>
                  <a:srgbClr val="FFFFFF"/>
                </a:solidFill>
              </a:rPr>
              <a:t>May 13, 2024</a:t>
            </a: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9528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Tax Billing and Collection (Treasurer and Commissioner of the Revenue)</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315296" y="2196485"/>
            <a:ext cx="7800004" cy="3873082"/>
          </a:xfrm>
        </p:spPr>
        <p:txBody>
          <a:bodyPr>
            <a:noAutofit/>
          </a:bodyPr>
          <a:lstStyle/>
          <a:p>
            <a:pPr marL="0" marR="0" algn="ctr">
              <a:lnSpc>
                <a:spcPct val="107000"/>
              </a:lnSpc>
              <a:spcBef>
                <a:spcPts val="0"/>
              </a:spcBef>
              <a:spcAft>
                <a:spcPts val="800"/>
              </a:spcAft>
            </a:pPr>
            <a:r>
              <a:rPr lang="en-US" b="1" kern="100" dirty="0">
                <a:effectLst/>
                <a:latin typeface="Arial" panose="020B0604020202020204" pitchFamily="34" charset="0"/>
                <a:ea typeface="Aptos" panose="020B0004020202020204" pitchFamily="34" charset="0"/>
              </a:rPr>
              <a:t> </a:t>
            </a:r>
            <a:endParaRPr lang="en-US" kern="100" dirty="0">
              <a:effectLst/>
              <a:latin typeface="Arial" panose="020B0604020202020204" pitchFamily="34" charset="0"/>
              <a:ea typeface="Aptos" panose="020B0004020202020204" pitchFamily="34" charset="0"/>
            </a:endParaRPr>
          </a:p>
          <a:p>
            <a:pPr marL="0" marR="0">
              <a:lnSpc>
                <a:spcPct val="107000"/>
              </a:lnSpc>
              <a:spcBef>
                <a:spcPts val="0"/>
              </a:spcBef>
              <a:spcAft>
                <a:spcPts val="800"/>
              </a:spcAft>
            </a:pPr>
            <a:r>
              <a:rPr lang="en-US" b="1" kern="100" dirty="0">
                <a:effectLst/>
                <a:latin typeface="Arial" panose="020B0604020202020204" pitchFamily="34" charset="0"/>
                <a:ea typeface="Aptos" panose="020B0004020202020204" pitchFamily="34" charset="0"/>
              </a:rPr>
              <a:t>“Billing and collection are the final steps in state and local taxation. Billing notifies taxpayers of their obligations, assessed on the basis of property ownership, business activities, or other sources of taxable wealth” (Virginia County Supervisors’ Manual, Eighth Edition, Virginia Association of Counties, 2019).</a:t>
            </a:r>
          </a:p>
          <a:p>
            <a:pPr marL="0" marR="0">
              <a:lnSpc>
                <a:spcPct val="107000"/>
              </a:lnSpc>
              <a:spcBef>
                <a:spcPts val="0"/>
              </a:spcBef>
              <a:spcAft>
                <a:spcPts val="800"/>
              </a:spcAft>
            </a:pPr>
            <a:endParaRPr lang="en-US" sz="400" b="1" kern="100" dirty="0">
              <a:effectLst/>
              <a:latin typeface="Arial" panose="020B0604020202020204" pitchFamily="34" charset="0"/>
              <a:ea typeface="Aptos" panose="020B00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kern="100" dirty="0">
                <a:effectLst/>
                <a:latin typeface="Arial" panose="020B0604020202020204" pitchFamily="34" charset="0"/>
                <a:ea typeface="Aptos" panose="020B0004020202020204" pitchFamily="34" charset="0"/>
                <a:cs typeface="Arial" panose="020B0604020202020204" pitchFamily="34" charset="0"/>
              </a:rPr>
              <a:t>The Commissioner of the Revenue must transfer the “Land Books” to the County Treasurer. </a:t>
            </a:r>
          </a:p>
          <a:p>
            <a:pPr marL="342900" marR="0" lvl="0" indent="-342900">
              <a:lnSpc>
                <a:spcPct val="107000"/>
              </a:lnSpc>
              <a:spcBef>
                <a:spcPts val="0"/>
              </a:spcBef>
              <a:spcAft>
                <a:spcPts val="0"/>
              </a:spcAft>
              <a:buFont typeface="Symbol" panose="05050102010706020507" pitchFamily="18" charset="2"/>
              <a:buChar char=""/>
            </a:pPr>
            <a:endParaRPr lang="en-US" sz="4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kern="100" dirty="0">
                <a:effectLst/>
                <a:latin typeface="Arial" panose="020B0604020202020204" pitchFamily="34" charset="0"/>
                <a:ea typeface="Aptos" panose="020B0004020202020204" pitchFamily="34" charset="0"/>
                <a:cs typeface="Arial" panose="020B0604020202020204" pitchFamily="34" charset="0"/>
              </a:rPr>
              <a:t>Upon receipt of the “Land Books” the Treasurer will review them for accuracy and return them to the Commissioner for any corrections.</a:t>
            </a:r>
          </a:p>
          <a:p>
            <a:pPr marL="342900" marR="0" lvl="0" indent="-342900">
              <a:lnSpc>
                <a:spcPct val="107000"/>
              </a:lnSpc>
              <a:spcBef>
                <a:spcPts val="0"/>
              </a:spcBef>
              <a:spcAft>
                <a:spcPts val="0"/>
              </a:spcAft>
              <a:buFont typeface="Symbol" panose="05050102010706020507" pitchFamily="18" charset="2"/>
              <a:buChar char=""/>
            </a:pPr>
            <a:endParaRPr lang="en-US" sz="4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kern="100" dirty="0">
                <a:effectLst/>
                <a:latin typeface="Arial" panose="020B0604020202020204" pitchFamily="34" charset="0"/>
                <a:ea typeface="Aptos" panose="020B0004020202020204" pitchFamily="34" charset="0"/>
                <a:cs typeface="Arial" panose="020B0604020202020204" pitchFamily="34" charset="0"/>
              </a:rPr>
              <a:t>Once the books are determined to be correct, the Treasurer will begin to set up the tax bills, making appropriate adjustments to the bills for credits paid, etc.</a:t>
            </a:r>
          </a:p>
          <a:p>
            <a:pPr marL="342900" marR="0" lvl="0" indent="-342900">
              <a:lnSpc>
                <a:spcPct val="107000"/>
              </a:lnSpc>
              <a:spcBef>
                <a:spcPts val="0"/>
              </a:spcBef>
              <a:spcAft>
                <a:spcPts val="0"/>
              </a:spcAft>
              <a:buFont typeface="Symbol" panose="05050102010706020507" pitchFamily="18" charset="2"/>
              <a:buChar char=""/>
            </a:pPr>
            <a:endParaRPr lang="en-US" sz="4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endParaRPr lang="en-US" kern="100" dirty="0">
              <a:effectLst/>
              <a:latin typeface="Arial" panose="020B0604020202020204" pitchFamily="34" charset="0"/>
              <a:ea typeface="Aptos" panose="020B0004020202020204" pitchFamily="34" charset="0"/>
              <a:cs typeface="Arial" panose="020B0604020202020204" pitchFamily="34" charset="0"/>
            </a:endParaRPr>
          </a:p>
        </p:txBody>
      </p:sp>
      <p:pic>
        <p:nvPicPr>
          <p:cNvPr id="2" name="Picture 1" descr="A blue foot prints on a white background&#10;&#10;Description automatically generated">
            <a:extLst>
              <a:ext uri="{FF2B5EF4-FFF2-40B4-BE49-F238E27FC236}">
                <a16:creationId xmlns:a16="http://schemas.microsoft.com/office/drawing/2014/main" id="{8BCEE320-480A-F1D9-493E-9D9E9BB03C55}"/>
              </a:ext>
            </a:extLst>
          </p:cNvPr>
          <p:cNvPicPr>
            <a:picLocks noChangeAspect="1"/>
          </p:cNvPicPr>
          <p:nvPr/>
        </p:nvPicPr>
        <p:blipFill>
          <a:blip r:embed="rId4">
            <a:duotone>
              <a:prstClr val="black"/>
              <a:schemeClr val="accent6">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8899836" y="3551844"/>
            <a:ext cx="2860365" cy="1558899"/>
          </a:xfrm>
          <a:prstGeom prst="rect">
            <a:avLst/>
          </a:prstGeom>
          <a:solidFill>
            <a:schemeClr val="accent3">
              <a:lumMod val="60000"/>
              <a:lumOff val="40000"/>
              <a:alpha val="55000"/>
            </a:schemeClr>
          </a:solidFill>
        </p:spPr>
      </p:pic>
      <p:sp>
        <p:nvSpPr>
          <p:cNvPr id="5" name="TextBox 4">
            <a:extLst>
              <a:ext uri="{FF2B5EF4-FFF2-40B4-BE49-F238E27FC236}">
                <a16:creationId xmlns:a16="http://schemas.microsoft.com/office/drawing/2014/main" id="{D9FDF0A3-BDAF-C31D-6F3D-E0F8F252A8CD}"/>
              </a:ext>
            </a:extLst>
          </p:cNvPr>
          <p:cNvSpPr txBox="1"/>
          <p:nvPr/>
        </p:nvSpPr>
        <p:spPr>
          <a:xfrm>
            <a:off x="7952676" y="65360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sp>
        <p:nvSpPr>
          <p:cNvPr id="6" name="Date Placeholder 5">
            <a:extLst>
              <a:ext uri="{FF2B5EF4-FFF2-40B4-BE49-F238E27FC236}">
                <a16:creationId xmlns:a16="http://schemas.microsoft.com/office/drawing/2014/main" id="{D9774084-1E81-8A47-DA00-FE37195F5D12}"/>
              </a:ext>
            </a:extLst>
          </p:cNvPr>
          <p:cNvSpPr>
            <a:spLocks noGrp="1"/>
          </p:cNvSpPr>
          <p:nvPr>
            <p:ph type="dt" sz="half" idx="10"/>
          </p:nvPr>
        </p:nvSpPr>
        <p:spPr/>
        <p:txBody>
          <a:bodyPr/>
          <a:lstStyle/>
          <a:p>
            <a:r>
              <a:rPr lang="en-US"/>
              <a:t>5/13/2024</a:t>
            </a:r>
          </a:p>
        </p:txBody>
      </p:sp>
      <p:sp>
        <p:nvSpPr>
          <p:cNvPr id="7" name="Slide Number Placeholder 6">
            <a:extLst>
              <a:ext uri="{FF2B5EF4-FFF2-40B4-BE49-F238E27FC236}">
                <a16:creationId xmlns:a16="http://schemas.microsoft.com/office/drawing/2014/main" id="{1A63DA01-33AB-4D30-CB7D-EA4709DD4330}"/>
              </a:ext>
            </a:extLst>
          </p:cNvPr>
          <p:cNvSpPr>
            <a:spLocks noGrp="1"/>
          </p:cNvSpPr>
          <p:nvPr>
            <p:ph type="sldNum" sz="quarter" idx="12"/>
          </p:nvPr>
        </p:nvSpPr>
        <p:spPr/>
        <p:txBody>
          <a:bodyPr/>
          <a:lstStyle/>
          <a:p>
            <a:fld id="{11CF5B04-A585-40D7-8694-8DECD5DC4B36}" type="slidenum">
              <a:rPr lang="en-US" smtClean="0"/>
              <a:t>10</a:t>
            </a:fld>
            <a:endParaRPr lang="en-US"/>
          </a:p>
        </p:txBody>
      </p:sp>
    </p:spTree>
    <p:extLst>
      <p:ext uri="{BB962C8B-B14F-4D97-AF65-F5344CB8AC3E}">
        <p14:creationId xmlns:p14="http://schemas.microsoft.com/office/powerpoint/2010/main" val="2020128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Tax Billing and Collection (Treasurer and Commissioner of the Revenue)</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187489" y="2026563"/>
            <a:ext cx="8595843" cy="2966002"/>
          </a:xfrm>
        </p:spPr>
        <p:txBody>
          <a:bodyPr>
            <a:noAutofit/>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0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After the Board of Supervisors advertises proposed tax rates and a proposed budget, holds appropriate public hearings, considers public input, and holds a recorded, formal vote of the body, the Treasurer may release tax bills that reflect the tax rates approved by the Board of Supervisors in a formal, recorded vote, for the fiscal year.</a:t>
            </a:r>
          </a:p>
          <a:p>
            <a:pPr marL="342900" marR="0" lvl="0" indent="-342900">
              <a:lnSpc>
                <a:spcPct val="107000"/>
              </a:lnSpc>
              <a:spcBef>
                <a:spcPts val="0"/>
              </a:spcBef>
              <a:spcAft>
                <a:spcPts val="0"/>
              </a:spcAft>
              <a:buFont typeface="Symbol" panose="05050102010706020507" pitchFamily="18" charset="2"/>
              <a:buChar char=""/>
            </a:pPr>
            <a:endParaRPr lang="en-US" sz="20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The Treasurer must place the tax bills in the mail at least 14 days before the tax due date (§ 58.1-3912).</a:t>
            </a:r>
          </a:p>
          <a:p>
            <a:pPr marL="342900" marR="0" lvl="0" indent="-342900">
              <a:lnSpc>
                <a:spcPct val="107000"/>
              </a:lnSpc>
              <a:spcBef>
                <a:spcPts val="0"/>
              </a:spcBef>
              <a:spcAft>
                <a:spcPts val="80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The treasurer shall publicize at least ten days before the due date of local taxes in such manner as may be necessary to give general notice in his county or city of the fact that taxes are due and payable. (Code 1950, § 58-962; 1962, c. 508; 1984, c. 675).</a:t>
            </a:r>
            <a:endParaRPr lang="en-US" sz="2000" dirty="0">
              <a:latin typeface="Arial" panose="020B0604020202020204" pitchFamily="34" charset="0"/>
              <a:cs typeface="Arial" panose="020B0604020202020204" pitchFamily="34" charset="0"/>
            </a:endParaRPr>
          </a:p>
        </p:txBody>
      </p:sp>
      <p:pic>
        <p:nvPicPr>
          <p:cNvPr id="2" name="Picture 1" descr="A blue foot prints on a white background&#10;&#10;Description automatically generated">
            <a:extLst>
              <a:ext uri="{FF2B5EF4-FFF2-40B4-BE49-F238E27FC236}">
                <a16:creationId xmlns:a16="http://schemas.microsoft.com/office/drawing/2014/main" id="{8BCEE320-480A-F1D9-493E-9D9E9BB03C55}"/>
              </a:ext>
            </a:extLst>
          </p:cNvPr>
          <p:cNvPicPr>
            <a:picLocks noChangeAspect="1"/>
          </p:cNvPicPr>
          <p:nvPr/>
        </p:nvPicPr>
        <p:blipFill>
          <a:blip r:embed="rId4">
            <a:duotone>
              <a:prstClr val="black"/>
              <a:schemeClr val="accent6">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8899836" y="3551844"/>
            <a:ext cx="2860365" cy="1558899"/>
          </a:xfrm>
          <a:prstGeom prst="rect">
            <a:avLst/>
          </a:prstGeom>
          <a:solidFill>
            <a:schemeClr val="accent3">
              <a:lumMod val="60000"/>
              <a:lumOff val="40000"/>
              <a:alpha val="55000"/>
            </a:schemeClr>
          </a:solidFill>
        </p:spPr>
      </p:pic>
      <p:sp>
        <p:nvSpPr>
          <p:cNvPr id="5" name="TextBox 4">
            <a:extLst>
              <a:ext uri="{FF2B5EF4-FFF2-40B4-BE49-F238E27FC236}">
                <a16:creationId xmlns:a16="http://schemas.microsoft.com/office/drawing/2014/main" id="{D9FDF0A3-BDAF-C31D-6F3D-E0F8F252A8CD}"/>
              </a:ext>
            </a:extLst>
          </p:cNvPr>
          <p:cNvSpPr txBox="1"/>
          <p:nvPr/>
        </p:nvSpPr>
        <p:spPr>
          <a:xfrm>
            <a:off x="7952676" y="65360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sp>
        <p:nvSpPr>
          <p:cNvPr id="6" name="Date Placeholder 5">
            <a:extLst>
              <a:ext uri="{FF2B5EF4-FFF2-40B4-BE49-F238E27FC236}">
                <a16:creationId xmlns:a16="http://schemas.microsoft.com/office/drawing/2014/main" id="{A1650169-9CD3-5839-457A-54CCC052709D}"/>
              </a:ext>
            </a:extLst>
          </p:cNvPr>
          <p:cNvSpPr>
            <a:spLocks noGrp="1"/>
          </p:cNvSpPr>
          <p:nvPr>
            <p:ph type="dt" sz="half" idx="10"/>
          </p:nvPr>
        </p:nvSpPr>
        <p:spPr/>
        <p:txBody>
          <a:bodyPr/>
          <a:lstStyle/>
          <a:p>
            <a:r>
              <a:rPr lang="en-US"/>
              <a:t>5/13/2024</a:t>
            </a:r>
          </a:p>
        </p:txBody>
      </p:sp>
      <p:sp>
        <p:nvSpPr>
          <p:cNvPr id="7" name="Slide Number Placeholder 6">
            <a:extLst>
              <a:ext uri="{FF2B5EF4-FFF2-40B4-BE49-F238E27FC236}">
                <a16:creationId xmlns:a16="http://schemas.microsoft.com/office/drawing/2014/main" id="{FE2AE680-BDAF-C704-9CCC-E06A33F7B08E}"/>
              </a:ext>
            </a:extLst>
          </p:cNvPr>
          <p:cNvSpPr>
            <a:spLocks noGrp="1"/>
          </p:cNvSpPr>
          <p:nvPr>
            <p:ph type="sldNum" sz="quarter" idx="12"/>
          </p:nvPr>
        </p:nvSpPr>
        <p:spPr/>
        <p:txBody>
          <a:bodyPr/>
          <a:lstStyle/>
          <a:p>
            <a:fld id="{11CF5B04-A585-40D7-8694-8DECD5DC4B36}" type="slidenum">
              <a:rPr lang="en-US" smtClean="0"/>
              <a:t>11</a:t>
            </a:fld>
            <a:endParaRPr lang="en-US"/>
          </a:p>
        </p:txBody>
      </p:sp>
    </p:spTree>
    <p:extLst>
      <p:ext uri="{BB962C8B-B14F-4D97-AF65-F5344CB8AC3E}">
        <p14:creationId xmlns:p14="http://schemas.microsoft.com/office/powerpoint/2010/main" val="1217765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n-US" sz="4000" kern="1200" dirty="0">
                <a:solidFill>
                  <a:srgbClr val="FFFFFF"/>
                </a:solidFill>
                <a:latin typeface="+mj-lt"/>
                <a:ea typeface="+mj-ea"/>
                <a:cs typeface="+mj-cs"/>
              </a:rPr>
              <a:t>Other Legal Considerations</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187490" y="2026563"/>
            <a:ext cx="6364140" cy="2966002"/>
          </a:xfrm>
        </p:spPr>
        <p:txBody>
          <a:bodyPr>
            <a:noAutofit/>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4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Both the Board of Supervisors and the School Board must pass a balanced budget.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2400" kern="100" dirty="0">
                <a:solidFill>
                  <a:prstClr val="black"/>
                </a:solidFill>
                <a:latin typeface="Arial" panose="020B0604020202020204" pitchFamily="34" charset="0"/>
                <a:cs typeface="Arial" panose="020B0604020202020204" pitchFamily="34" charset="0"/>
              </a:rPr>
              <a:t>The County is strongly encouraged to have an adequate:</a:t>
            </a:r>
          </a:p>
          <a:p>
            <a:pPr marL="800100" lvl="1" indent="-342900">
              <a:lnSpc>
                <a:spcPct val="107000"/>
              </a:lnSpc>
              <a:spcBef>
                <a:spcPts val="0"/>
              </a:spcBef>
              <a:buFont typeface="Symbol" panose="05050102010706020507" pitchFamily="18" charset="2"/>
              <a:buChar char=""/>
              <a:defRPr/>
            </a:pPr>
            <a:r>
              <a:rPr lang="en-US" sz="2000" kern="100" dirty="0">
                <a:solidFill>
                  <a:prstClr val="black"/>
                </a:solidFill>
                <a:latin typeface="Arial" panose="020B0604020202020204" pitchFamily="34" charset="0"/>
                <a:cs typeface="Arial" panose="020B0604020202020204" pitchFamily="34" charset="0"/>
              </a:rPr>
              <a:t>Budget Stabilization Fund</a:t>
            </a:r>
          </a:p>
          <a:p>
            <a:pPr marL="800100" lvl="1" indent="-342900">
              <a:lnSpc>
                <a:spcPct val="107000"/>
              </a:lnSpc>
              <a:spcBef>
                <a:spcPts val="0"/>
              </a:spcBef>
              <a:buFont typeface="Symbol" panose="05050102010706020507" pitchFamily="18" charset="2"/>
              <a:buChar char=""/>
              <a:defRPr/>
            </a:pPr>
            <a:r>
              <a:rPr lang="en-US" sz="2000" kern="100" dirty="0">
                <a:solidFill>
                  <a:prstClr val="black"/>
                </a:solidFill>
                <a:latin typeface="Arial" panose="020B0604020202020204" pitchFamily="34" charset="0"/>
                <a:cs typeface="Arial" panose="020B0604020202020204" pitchFamily="34" charset="0"/>
              </a:rPr>
              <a:t>Contingency Fund</a:t>
            </a:r>
          </a:p>
          <a:p>
            <a:pPr marL="342900" indent="-342900">
              <a:lnSpc>
                <a:spcPct val="107000"/>
              </a:lnSpc>
              <a:spcBef>
                <a:spcPts val="0"/>
              </a:spcBef>
              <a:buFont typeface="Symbol" panose="05050102010706020507" pitchFamily="18" charset="2"/>
              <a:buChar char=""/>
              <a:defRPr/>
            </a:pPr>
            <a:r>
              <a:rPr lang="en-US" sz="2400" kern="100" dirty="0">
                <a:solidFill>
                  <a:prstClr val="black"/>
                </a:solidFill>
                <a:latin typeface="Arial" panose="020B0604020202020204" pitchFamily="34" charset="0"/>
                <a:cs typeface="Arial" panose="020B0604020202020204" pitchFamily="34" charset="0"/>
              </a:rPr>
              <a:t>The County has staff looking at best practices for a Finance Policy, which will be considered by the Board later this year.</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9FDF0A3-BDAF-C31D-6F3D-E0F8F252A8CD}"/>
              </a:ext>
            </a:extLst>
          </p:cNvPr>
          <p:cNvSpPr txBox="1"/>
          <p:nvPr/>
        </p:nvSpPr>
        <p:spPr>
          <a:xfrm>
            <a:off x="7952676" y="65360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pic>
        <p:nvPicPr>
          <p:cNvPr id="7" name="Picture 6" descr="A blue foot prints on a white background&#10;&#10;Description automatically generated">
            <a:extLst>
              <a:ext uri="{FF2B5EF4-FFF2-40B4-BE49-F238E27FC236}">
                <a16:creationId xmlns:a16="http://schemas.microsoft.com/office/drawing/2014/main" id="{7F256DF9-3AC0-7D19-A6FA-0FF9B72EA5E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7335254" y="2987218"/>
            <a:ext cx="4341820" cy="2366292"/>
          </a:xfrm>
          <a:prstGeom prst="rect">
            <a:avLst/>
          </a:prstGeom>
        </p:spPr>
      </p:pic>
      <p:sp>
        <p:nvSpPr>
          <p:cNvPr id="8" name="TextBox 7">
            <a:extLst>
              <a:ext uri="{FF2B5EF4-FFF2-40B4-BE49-F238E27FC236}">
                <a16:creationId xmlns:a16="http://schemas.microsoft.com/office/drawing/2014/main" id="{30CED5B0-9C4B-2F01-A4B7-9B3ED0B0485A}"/>
              </a:ext>
            </a:extLst>
          </p:cNvPr>
          <p:cNvSpPr txBox="1"/>
          <p:nvPr/>
        </p:nvSpPr>
        <p:spPr>
          <a:xfrm>
            <a:off x="8105076" y="66884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sp>
        <p:nvSpPr>
          <p:cNvPr id="10" name="Date Placeholder 9">
            <a:extLst>
              <a:ext uri="{FF2B5EF4-FFF2-40B4-BE49-F238E27FC236}">
                <a16:creationId xmlns:a16="http://schemas.microsoft.com/office/drawing/2014/main" id="{66AD51F6-592C-59AA-238C-9CEB5381AE74}"/>
              </a:ext>
            </a:extLst>
          </p:cNvPr>
          <p:cNvSpPr>
            <a:spLocks noGrp="1"/>
          </p:cNvSpPr>
          <p:nvPr>
            <p:ph type="dt" sz="half" idx="10"/>
          </p:nvPr>
        </p:nvSpPr>
        <p:spPr/>
        <p:txBody>
          <a:bodyPr/>
          <a:lstStyle/>
          <a:p>
            <a:r>
              <a:rPr lang="en-US"/>
              <a:t>5/13/2024</a:t>
            </a:r>
          </a:p>
        </p:txBody>
      </p:sp>
      <p:sp>
        <p:nvSpPr>
          <p:cNvPr id="12" name="Slide Number Placeholder 11">
            <a:extLst>
              <a:ext uri="{FF2B5EF4-FFF2-40B4-BE49-F238E27FC236}">
                <a16:creationId xmlns:a16="http://schemas.microsoft.com/office/drawing/2014/main" id="{9C029183-7A31-4F6A-F4A0-B85507A50FAB}"/>
              </a:ext>
            </a:extLst>
          </p:cNvPr>
          <p:cNvSpPr>
            <a:spLocks noGrp="1"/>
          </p:cNvSpPr>
          <p:nvPr>
            <p:ph type="sldNum" sz="quarter" idx="12"/>
          </p:nvPr>
        </p:nvSpPr>
        <p:spPr/>
        <p:txBody>
          <a:bodyPr/>
          <a:lstStyle/>
          <a:p>
            <a:fld id="{11CF5B04-A585-40D7-8694-8DECD5DC4B36}" type="slidenum">
              <a:rPr lang="en-US" smtClean="0"/>
              <a:t>12</a:t>
            </a:fld>
            <a:endParaRPr lang="en-US"/>
          </a:p>
        </p:txBody>
      </p:sp>
    </p:spTree>
    <p:extLst>
      <p:ext uri="{BB962C8B-B14F-4D97-AF65-F5344CB8AC3E}">
        <p14:creationId xmlns:p14="http://schemas.microsoft.com/office/powerpoint/2010/main" val="124100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B793F9-C981-4E95-1ACA-D5D952871B2F}"/>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Key Steps in the Process to a Balanced Budget</a:t>
            </a:r>
          </a:p>
        </p:txBody>
      </p:sp>
      <p:graphicFrame>
        <p:nvGraphicFramePr>
          <p:cNvPr id="5" name="Content Placeholder 2">
            <a:extLst>
              <a:ext uri="{FF2B5EF4-FFF2-40B4-BE49-F238E27FC236}">
                <a16:creationId xmlns:a16="http://schemas.microsoft.com/office/drawing/2014/main" id="{28EDEADB-A607-6531-ABBE-475A9FF4241C}"/>
              </a:ext>
            </a:extLst>
          </p:cNvPr>
          <p:cNvGraphicFramePr>
            <a:graphicFrameLocks noGrp="1"/>
          </p:cNvGraphicFramePr>
          <p:nvPr>
            <p:ph idx="1"/>
            <p:extLst>
              <p:ext uri="{D42A27DB-BD31-4B8C-83A1-F6EECF244321}">
                <p14:modId xmlns:p14="http://schemas.microsoft.com/office/powerpoint/2010/main" val="157166743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3751CB4-653F-6B6A-68F8-A494EA403D85}"/>
              </a:ext>
            </a:extLst>
          </p:cNvPr>
          <p:cNvSpPr>
            <a:spLocks noGrp="1"/>
          </p:cNvSpPr>
          <p:nvPr>
            <p:ph type="dt" sz="half" idx="10"/>
          </p:nvPr>
        </p:nvSpPr>
        <p:spPr/>
        <p:txBody>
          <a:bodyPr/>
          <a:lstStyle/>
          <a:p>
            <a:r>
              <a:rPr lang="en-US"/>
              <a:t>5/13/2024</a:t>
            </a:r>
          </a:p>
        </p:txBody>
      </p:sp>
      <p:sp>
        <p:nvSpPr>
          <p:cNvPr id="6" name="Slide Number Placeholder 5">
            <a:extLst>
              <a:ext uri="{FF2B5EF4-FFF2-40B4-BE49-F238E27FC236}">
                <a16:creationId xmlns:a16="http://schemas.microsoft.com/office/drawing/2014/main" id="{193BBD53-C263-F121-8649-EE20849C1AE4}"/>
              </a:ext>
            </a:extLst>
          </p:cNvPr>
          <p:cNvSpPr>
            <a:spLocks noGrp="1"/>
          </p:cNvSpPr>
          <p:nvPr>
            <p:ph type="sldNum" sz="quarter" idx="12"/>
          </p:nvPr>
        </p:nvSpPr>
        <p:spPr/>
        <p:txBody>
          <a:bodyPr/>
          <a:lstStyle/>
          <a:p>
            <a:fld id="{11CF5B04-A585-40D7-8694-8DECD5DC4B36}" type="slidenum">
              <a:rPr lang="en-US" smtClean="0"/>
              <a:t>2</a:t>
            </a:fld>
            <a:endParaRPr lang="en-US"/>
          </a:p>
        </p:txBody>
      </p:sp>
    </p:spTree>
    <p:extLst>
      <p:ext uri="{BB962C8B-B14F-4D97-AF65-F5344CB8AC3E}">
        <p14:creationId xmlns:p14="http://schemas.microsoft.com/office/powerpoint/2010/main" val="530092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n-US" sz="4000" kern="1200" dirty="0">
                <a:solidFill>
                  <a:srgbClr val="FFFFFF"/>
                </a:solidFill>
                <a:latin typeface="+mj-lt"/>
                <a:ea typeface="+mj-ea"/>
                <a:cs typeface="+mj-cs"/>
              </a:rPr>
              <a:t>Pre-Work (County Administration Staff)</a:t>
            </a:r>
          </a:p>
        </p:txBody>
      </p:sp>
      <p:sp>
        <p:nvSpPr>
          <p:cNvPr id="6" name="Text Placeholder 5">
            <a:extLst>
              <a:ext uri="{FF2B5EF4-FFF2-40B4-BE49-F238E27FC236}">
                <a16:creationId xmlns:a16="http://schemas.microsoft.com/office/drawing/2014/main" id="{8EEEB38A-CA04-626E-68EE-8708A558F244}"/>
              </a:ext>
            </a:extLst>
          </p:cNvPr>
          <p:cNvSpPr>
            <a:spLocks noGrp="1"/>
          </p:cNvSpPr>
          <p:nvPr>
            <p:ph type="body" sz="half" idx="2"/>
          </p:nvPr>
        </p:nvSpPr>
        <p:spPr>
          <a:xfrm>
            <a:off x="887506" y="2098598"/>
            <a:ext cx="6078070" cy="4258236"/>
          </a:xfrm>
        </p:spPr>
        <p:txBody>
          <a:bodyPr vert="horz" lIns="91440" tIns="45720" rIns="91440" bIns="45720" rtlCol="0" anchor="ctr">
            <a:normAutofit/>
          </a:bodyPr>
          <a:lstStyle/>
          <a:p>
            <a:pPr indent="-228600">
              <a:buFont typeface="Arial" panose="020B0604020202020204" pitchFamily="34" charset="0"/>
              <a:buChar char="•"/>
            </a:pPr>
            <a:r>
              <a:rPr lang="en-US" sz="2000" dirty="0"/>
              <a:t>County Administration provides a template and/or opens the budget portal for department heads and constitutional officers to enter their budget request (December – February)</a:t>
            </a:r>
          </a:p>
          <a:p>
            <a:pPr lvl="1" indent="-228600">
              <a:buFont typeface="Arial" panose="020B0604020202020204" pitchFamily="34" charset="0"/>
              <a:buChar char="•"/>
            </a:pPr>
            <a:r>
              <a:rPr lang="en-US" sz="1800" dirty="0"/>
              <a:t>Offers any guidance provided by the Board.</a:t>
            </a:r>
          </a:p>
          <a:p>
            <a:pPr lvl="1" indent="-228600">
              <a:buFont typeface="Arial" panose="020B0604020202020204" pitchFamily="34" charset="0"/>
              <a:buChar char="•"/>
            </a:pPr>
            <a:endParaRPr lang="en-US" sz="1800" dirty="0"/>
          </a:p>
          <a:p>
            <a:pPr indent="-228600">
              <a:buFont typeface="Arial" panose="020B0604020202020204" pitchFamily="34" charset="0"/>
              <a:buChar char="•"/>
            </a:pPr>
            <a:r>
              <a:rPr lang="en-US" sz="2000" dirty="0"/>
              <a:t>County departments provide County Administration with their requests for the upcoming budget. Department heads enter their request in a template or now in the Munis system. (Note: with Munis, they also have an opportunity to add a justification for their recommendation in the system itself). (February – March).</a:t>
            </a:r>
          </a:p>
          <a:p>
            <a:pPr indent="-228600">
              <a:buFont typeface="Arial" panose="020B0604020202020204" pitchFamily="34" charset="0"/>
              <a:buChar char="•"/>
            </a:pPr>
            <a:endParaRPr lang="en-US" sz="2000" dirty="0"/>
          </a:p>
        </p:txBody>
      </p:sp>
      <p:pic>
        <p:nvPicPr>
          <p:cNvPr id="8" name="Picture 7" descr="A blue foot prints on a white background&#10;&#10;Description automatically generated">
            <a:extLst>
              <a:ext uri="{FF2B5EF4-FFF2-40B4-BE49-F238E27FC236}">
                <a16:creationId xmlns:a16="http://schemas.microsoft.com/office/drawing/2014/main" id="{7736F5A9-70AA-05D6-2985-D211B1D7BD1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2811613">
            <a:off x="6748888" y="3101922"/>
            <a:ext cx="4341820" cy="2366292"/>
          </a:xfrm>
          <a:prstGeom prst="rect">
            <a:avLst/>
          </a:prstGeom>
        </p:spPr>
      </p:pic>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3" tooltip="https://vanessajaye.blogspot.com/2012/09/"/>
              </a:rPr>
              <a:t>This Photo</a:t>
            </a:r>
            <a:r>
              <a:rPr lang="en-US" sz="900"/>
              <a:t> by Unknown Author is licensed under </a:t>
            </a:r>
            <a:r>
              <a:rPr lang="en-US" sz="900">
                <a:hlinkClick r:id="rId4" tooltip="https://creativecommons.org/licenses/by-nc/3.0/"/>
              </a:rPr>
              <a:t>CC BY-NC</a:t>
            </a:r>
            <a:endParaRPr lang="en-US" sz="900"/>
          </a:p>
        </p:txBody>
      </p:sp>
      <p:sp>
        <p:nvSpPr>
          <p:cNvPr id="10" name="Date Placeholder 9">
            <a:extLst>
              <a:ext uri="{FF2B5EF4-FFF2-40B4-BE49-F238E27FC236}">
                <a16:creationId xmlns:a16="http://schemas.microsoft.com/office/drawing/2014/main" id="{94B19E21-30FE-983A-23E8-2DDBC9A572B5}"/>
              </a:ext>
            </a:extLst>
          </p:cNvPr>
          <p:cNvSpPr>
            <a:spLocks noGrp="1"/>
          </p:cNvSpPr>
          <p:nvPr>
            <p:ph type="dt" sz="half" idx="10"/>
          </p:nvPr>
        </p:nvSpPr>
        <p:spPr/>
        <p:txBody>
          <a:bodyPr/>
          <a:lstStyle/>
          <a:p>
            <a:r>
              <a:rPr lang="en-US"/>
              <a:t>5/13/2024</a:t>
            </a:r>
          </a:p>
        </p:txBody>
      </p:sp>
      <p:sp>
        <p:nvSpPr>
          <p:cNvPr id="12" name="Slide Number Placeholder 11">
            <a:extLst>
              <a:ext uri="{FF2B5EF4-FFF2-40B4-BE49-F238E27FC236}">
                <a16:creationId xmlns:a16="http://schemas.microsoft.com/office/drawing/2014/main" id="{4854300B-7E75-139D-02FD-029F509158FE}"/>
              </a:ext>
            </a:extLst>
          </p:cNvPr>
          <p:cNvSpPr>
            <a:spLocks noGrp="1"/>
          </p:cNvSpPr>
          <p:nvPr>
            <p:ph type="sldNum" sz="quarter" idx="12"/>
          </p:nvPr>
        </p:nvSpPr>
        <p:spPr/>
        <p:txBody>
          <a:bodyPr/>
          <a:lstStyle/>
          <a:p>
            <a:fld id="{11CF5B04-A585-40D7-8694-8DECD5DC4B36}" type="slidenum">
              <a:rPr lang="en-US" smtClean="0"/>
              <a:t>3</a:t>
            </a:fld>
            <a:endParaRPr lang="en-US"/>
          </a:p>
        </p:txBody>
      </p:sp>
    </p:spTree>
    <p:extLst>
      <p:ext uri="{BB962C8B-B14F-4D97-AF65-F5344CB8AC3E}">
        <p14:creationId xmlns:p14="http://schemas.microsoft.com/office/powerpoint/2010/main" val="248154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n-US" sz="4000" kern="1200" dirty="0">
                <a:solidFill>
                  <a:srgbClr val="FFFFFF"/>
                </a:solidFill>
                <a:latin typeface="+mj-lt"/>
                <a:ea typeface="+mj-ea"/>
                <a:cs typeface="+mj-cs"/>
              </a:rPr>
              <a:t>Pre-Work (County Administration Staff)</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pic>
        <p:nvPicPr>
          <p:cNvPr id="8" name="Picture 7" descr="A blue foot prints on a white background&#10;&#10;Description automatically generated">
            <a:extLst>
              <a:ext uri="{FF2B5EF4-FFF2-40B4-BE49-F238E27FC236}">
                <a16:creationId xmlns:a16="http://schemas.microsoft.com/office/drawing/2014/main" id="{7736F5A9-70AA-05D6-2985-D211B1D7BD19}"/>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8452180" y="3376774"/>
            <a:ext cx="3478080" cy="1895554"/>
          </a:xfrm>
          <a:prstGeom prst="rect">
            <a:avLst/>
          </a:prstGeom>
        </p:spPr>
      </p:pic>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508001" y="1732842"/>
            <a:ext cx="8560585" cy="4881669"/>
          </a:xfrm>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1400" b="1" kern="100" dirty="0">
                <a:effectLst/>
                <a:latin typeface="Arial" panose="020B0604020202020204" pitchFamily="34" charset="0"/>
                <a:ea typeface="Aptos" panose="020B0004020202020204" pitchFamily="34" charset="0"/>
                <a:cs typeface="Arial" panose="020B0604020202020204" pitchFamily="34" charset="0"/>
              </a:rPr>
              <a:t>Outside organizations provide their request to County Administration:</a:t>
            </a:r>
          </a:p>
          <a:p>
            <a:pPr marL="342900" marR="0" lvl="0" indent="-342900">
              <a:lnSpc>
                <a:spcPct val="107000"/>
              </a:lnSpc>
              <a:spcBef>
                <a:spcPts val="0"/>
              </a:spcBef>
              <a:spcAft>
                <a:spcPts val="0"/>
              </a:spcAft>
              <a:buFont typeface="Symbol" panose="05050102010706020507" pitchFamily="18" charset="2"/>
              <a:buChar char=""/>
            </a:pPr>
            <a:endParaRPr lang="en-US" sz="1400" b="1" kern="100" dirty="0">
              <a:effectLst/>
              <a:latin typeface="Arial" panose="020B0604020202020204" pitchFamily="34" charset="0"/>
              <a:ea typeface="Aptos" panose="020B0004020202020204" pitchFamily="34" charset="0"/>
              <a:cs typeface="Arial" panose="020B0604020202020204" pitchFamily="34" charset="0"/>
            </a:endParaRPr>
          </a:p>
          <a:p>
            <a:pPr marL="742950" marR="0" lvl="1" indent="-285750">
              <a:lnSpc>
                <a:spcPct val="107000"/>
              </a:lnSpc>
              <a:spcBef>
                <a:spcPts val="0"/>
              </a:spcBef>
              <a:spcAft>
                <a:spcPts val="0"/>
              </a:spcAft>
              <a:buFont typeface="Courier New" panose="02070309020205020404" pitchFamily="49" charset="0"/>
              <a:buChar char="o"/>
            </a:pPr>
            <a:r>
              <a:rPr lang="en-US" b="1" kern="100" dirty="0">
                <a:effectLst/>
                <a:latin typeface="Arial" panose="020B0604020202020204" pitchFamily="34" charset="0"/>
                <a:ea typeface="Aptos" panose="020B0004020202020204" pitchFamily="34" charset="0"/>
              </a:rPr>
              <a:t>Regional organizations provide their initial information through a shared portal. </a:t>
            </a:r>
            <a:r>
              <a:rPr lang="en-US" kern="100" dirty="0">
                <a:effectLst/>
                <a:latin typeface="Arial" panose="020B0604020202020204" pitchFamily="34" charset="0"/>
                <a:ea typeface="Aptos" panose="020B0004020202020204" pitchFamily="34" charset="0"/>
              </a:rPr>
              <a:t>Examples include the Virginia Department of Health, the Agency on Aging, Onward, etc. Most requests in this category are formula-driven, based on the size of each community’s population.</a:t>
            </a:r>
          </a:p>
          <a:p>
            <a:pPr marL="742950" marR="0" lvl="1" indent="-285750">
              <a:lnSpc>
                <a:spcPct val="107000"/>
              </a:lnSpc>
              <a:spcBef>
                <a:spcPts val="0"/>
              </a:spcBef>
              <a:spcAft>
                <a:spcPts val="0"/>
              </a:spcAft>
              <a:buFont typeface="Courier New" panose="02070309020205020404" pitchFamily="49" charset="0"/>
              <a:buChar char="o"/>
            </a:pPr>
            <a:endParaRPr lang="en-US" kern="100" dirty="0">
              <a:effectLst/>
              <a:latin typeface="Arial" panose="020B0604020202020204" pitchFamily="34" charset="0"/>
              <a:ea typeface="Aptos" panose="020B0004020202020204" pitchFamily="34" charset="0"/>
            </a:endParaRPr>
          </a:p>
          <a:p>
            <a:pPr marL="742950" marR="0" lvl="1" indent="-285750">
              <a:lnSpc>
                <a:spcPct val="107000"/>
              </a:lnSpc>
              <a:spcBef>
                <a:spcPts val="0"/>
              </a:spcBef>
              <a:spcAft>
                <a:spcPts val="0"/>
              </a:spcAft>
              <a:buFont typeface="Courier New" panose="02070309020205020404" pitchFamily="49" charset="0"/>
              <a:buChar char="o"/>
            </a:pPr>
            <a:r>
              <a:rPr lang="en-US" b="1" kern="100" dirty="0">
                <a:effectLst/>
                <a:latin typeface="Arial" panose="020B0604020202020204" pitchFamily="34" charset="0"/>
                <a:ea typeface="Aptos" panose="020B0004020202020204" pitchFamily="34" charset="0"/>
              </a:rPr>
              <a:t>County staff request any additional information separately.</a:t>
            </a:r>
          </a:p>
          <a:p>
            <a:pPr marL="1143000" marR="0" lvl="2" indent="-228600">
              <a:lnSpc>
                <a:spcPct val="107000"/>
              </a:lnSpc>
              <a:spcBef>
                <a:spcPts val="0"/>
              </a:spcBef>
              <a:spcAft>
                <a:spcPts val="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For FY24 forward the Board has asked for the organization’s most recent audit.</a:t>
            </a:r>
          </a:p>
          <a:p>
            <a:pPr marL="1143000" marR="0" lvl="2" indent="-228600">
              <a:lnSpc>
                <a:spcPct val="107000"/>
              </a:lnSpc>
              <a:spcBef>
                <a:spcPts val="0"/>
              </a:spcBef>
              <a:spcAft>
                <a:spcPts val="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For FY25 forward the Board has also asked for an update on how the Floyd funds from FY24 have been used, as well as results from programs funded, and more specifics on the potential uses of FY25 funds.</a:t>
            </a:r>
          </a:p>
          <a:p>
            <a:pPr marL="1143000" marR="0" lvl="2" indent="-228600">
              <a:lnSpc>
                <a:spcPct val="107000"/>
              </a:lnSpc>
              <a:spcBef>
                <a:spcPts val="0"/>
              </a:spcBef>
              <a:spcAft>
                <a:spcPts val="0"/>
              </a:spcAft>
              <a:buFont typeface="Wingdings" panose="05000000000000000000" pitchFamily="2" charset="2"/>
              <a:buChar char=""/>
            </a:pPr>
            <a:endParaRPr lang="en-US" sz="1400" kern="100" dirty="0">
              <a:effectLst/>
              <a:latin typeface="Arial" panose="020B0604020202020204" pitchFamily="34" charset="0"/>
              <a:ea typeface="Aptos" panose="020B0004020202020204" pitchFamily="34" charset="0"/>
            </a:endParaRPr>
          </a:p>
          <a:p>
            <a:pPr marL="742950" marR="0" lvl="1" indent="-285750">
              <a:lnSpc>
                <a:spcPct val="107000"/>
              </a:lnSpc>
              <a:spcBef>
                <a:spcPts val="0"/>
              </a:spcBef>
              <a:spcAft>
                <a:spcPts val="0"/>
              </a:spcAft>
              <a:buFont typeface="Courier New" panose="02070309020205020404" pitchFamily="49" charset="0"/>
              <a:buChar char="o"/>
            </a:pPr>
            <a:r>
              <a:rPr lang="en-US" b="1" kern="100" dirty="0">
                <a:effectLst/>
                <a:latin typeface="Arial" panose="020B0604020202020204" pitchFamily="34" charset="0"/>
                <a:ea typeface="Aptos" panose="020B0004020202020204" pitchFamily="34" charset="0"/>
              </a:rPr>
              <a:t>Organizations that do not participate in the regional framework provide their information directly to County Administration staff.</a:t>
            </a:r>
          </a:p>
          <a:p>
            <a:pPr marL="1143000" marR="0" lvl="2" indent="-228600">
              <a:lnSpc>
                <a:spcPct val="107000"/>
              </a:lnSpc>
              <a:spcBef>
                <a:spcPts val="0"/>
              </a:spcBef>
              <a:spcAft>
                <a:spcPts val="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For FY24 forward the Board has asked for the organization’s most recent audit.</a:t>
            </a:r>
          </a:p>
          <a:p>
            <a:pPr marL="1143000" marR="0" lvl="2" indent="-228600">
              <a:lnSpc>
                <a:spcPct val="107000"/>
              </a:lnSpc>
              <a:spcBef>
                <a:spcPts val="0"/>
              </a:spcBef>
              <a:spcAft>
                <a:spcPts val="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For FY25 forward the Board has also asked for an update on how the Floyd funds from FY24 have been used, as well as results from programs funded, and more specifics on the potential uses of FY25 funds.</a:t>
            </a:r>
          </a:p>
          <a:p>
            <a:pPr marL="1143000" marR="0" lvl="2" indent="-228600">
              <a:lnSpc>
                <a:spcPct val="107000"/>
              </a:lnSpc>
              <a:spcBef>
                <a:spcPts val="0"/>
              </a:spcBef>
              <a:spcAft>
                <a:spcPts val="0"/>
              </a:spcAft>
              <a:buFont typeface="Wingdings" panose="05000000000000000000" pitchFamily="2" charset="2"/>
              <a:buChar char=""/>
            </a:pPr>
            <a:endParaRPr lang="en-US" sz="1400" kern="100" dirty="0">
              <a:effectLst/>
              <a:latin typeface="Arial" panose="020B0604020202020204" pitchFamily="34" charset="0"/>
              <a:ea typeface="Aptos" panose="020B0004020202020204" pitchFamily="34" charset="0"/>
            </a:endParaRPr>
          </a:p>
          <a:p>
            <a:pPr marL="742950" marR="0" lvl="1" indent="-285750">
              <a:lnSpc>
                <a:spcPct val="107000"/>
              </a:lnSpc>
              <a:spcBef>
                <a:spcPts val="0"/>
              </a:spcBef>
              <a:spcAft>
                <a:spcPts val="0"/>
              </a:spcAft>
              <a:buFont typeface="Courier New" panose="02070309020205020404" pitchFamily="49" charset="0"/>
              <a:buChar char="o"/>
            </a:pPr>
            <a:r>
              <a:rPr lang="en-US" b="1" kern="100" dirty="0">
                <a:effectLst/>
                <a:latin typeface="Arial" panose="020B0604020202020204" pitchFamily="34" charset="0"/>
                <a:ea typeface="Aptos" panose="020B0004020202020204" pitchFamily="34" charset="0"/>
              </a:rPr>
              <a:t>County Administration staff collects and organizes the requests:</a:t>
            </a:r>
          </a:p>
          <a:p>
            <a:pPr marL="1143000" marR="0" lvl="2" indent="-228600">
              <a:lnSpc>
                <a:spcPct val="107000"/>
              </a:lnSpc>
              <a:spcBef>
                <a:spcPts val="0"/>
              </a:spcBef>
              <a:spcAft>
                <a:spcPts val="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Electronic folders are created with request details.</a:t>
            </a:r>
          </a:p>
          <a:p>
            <a:pPr marL="1143000" marR="0" lvl="2" indent="-228600">
              <a:lnSpc>
                <a:spcPct val="107000"/>
              </a:lnSpc>
              <a:spcBef>
                <a:spcPts val="0"/>
              </a:spcBef>
              <a:spcAft>
                <a:spcPts val="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Financial requests are proofread for accuracy.</a:t>
            </a:r>
          </a:p>
          <a:p>
            <a:pPr marL="1143000" marR="0" lvl="2" indent="-228600">
              <a:lnSpc>
                <a:spcPct val="107000"/>
              </a:lnSpc>
              <a:spcBef>
                <a:spcPts val="0"/>
              </a:spcBef>
              <a:spcAft>
                <a:spcPts val="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Staff contact requesters with any questions.</a:t>
            </a:r>
          </a:p>
          <a:p>
            <a:pPr marL="1143000" marR="0" lvl="2" indent="-228600">
              <a:lnSpc>
                <a:spcPct val="107000"/>
              </a:lnSpc>
              <a:spcBef>
                <a:spcPts val="0"/>
              </a:spcBef>
              <a:spcAft>
                <a:spcPts val="800"/>
              </a:spcAft>
              <a:buFont typeface="Wingdings" panose="05000000000000000000" pitchFamily="2" charset="2"/>
              <a:buChar char=""/>
            </a:pPr>
            <a:r>
              <a:rPr lang="en-US" sz="1400" kern="100" dirty="0">
                <a:effectLst/>
                <a:latin typeface="Arial" panose="020B0604020202020204" pitchFamily="34" charset="0"/>
                <a:ea typeface="Aptos" panose="020B0004020202020204" pitchFamily="34" charset="0"/>
              </a:rPr>
              <a:t>Staff ensure that the Board’s information requests are available to the Board.</a:t>
            </a:r>
          </a:p>
          <a:p>
            <a:endParaRPr lang="en-US" dirty="0">
              <a:latin typeface="Arial" panose="020B0604020202020204" pitchFamily="34" charset="0"/>
              <a:cs typeface="Arial" panose="020B0604020202020204" pitchFamily="34" charset="0"/>
            </a:endParaRPr>
          </a:p>
        </p:txBody>
      </p:sp>
      <p:sp>
        <p:nvSpPr>
          <p:cNvPr id="5" name="Date Placeholder 4">
            <a:extLst>
              <a:ext uri="{FF2B5EF4-FFF2-40B4-BE49-F238E27FC236}">
                <a16:creationId xmlns:a16="http://schemas.microsoft.com/office/drawing/2014/main" id="{700DEC5D-7F42-8A47-7667-D3A2048B5EC1}"/>
              </a:ext>
            </a:extLst>
          </p:cNvPr>
          <p:cNvSpPr>
            <a:spLocks noGrp="1"/>
          </p:cNvSpPr>
          <p:nvPr>
            <p:ph type="dt" sz="half" idx="10"/>
          </p:nvPr>
        </p:nvSpPr>
        <p:spPr/>
        <p:txBody>
          <a:bodyPr/>
          <a:lstStyle/>
          <a:p>
            <a:r>
              <a:rPr lang="en-US"/>
              <a:t>5/13/2024</a:t>
            </a:r>
          </a:p>
        </p:txBody>
      </p:sp>
      <p:sp>
        <p:nvSpPr>
          <p:cNvPr id="7" name="Slide Number Placeholder 6">
            <a:extLst>
              <a:ext uri="{FF2B5EF4-FFF2-40B4-BE49-F238E27FC236}">
                <a16:creationId xmlns:a16="http://schemas.microsoft.com/office/drawing/2014/main" id="{25281E03-31BA-F543-6D7E-9D0B1894B41B}"/>
              </a:ext>
            </a:extLst>
          </p:cNvPr>
          <p:cNvSpPr>
            <a:spLocks noGrp="1"/>
          </p:cNvSpPr>
          <p:nvPr>
            <p:ph type="sldNum" sz="quarter" idx="12"/>
          </p:nvPr>
        </p:nvSpPr>
        <p:spPr/>
        <p:txBody>
          <a:bodyPr/>
          <a:lstStyle/>
          <a:p>
            <a:fld id="{11CF5B04-A585-40D7-8694-8DECD5DC4B36}" type="slidenum">
              <a:rPr lang="en-US" smtClean="0"/>
              <a:t>4</a:t>
            </a:fld>
            <a:endParaRPr lang="en-US"/>
          </a:p>
        </p:txBody>
      </p:sp>
    </p:spTree>
    <p:extLst>
      <p:ext uri="{BB962C8B-B14F-4D97-AF65-F5344CB8AC3E}">
        <p14:creationId xmlns:p14="http://schemas.microsoft.com/office/powerpoint/2010/main" val="2884503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n-US" sz="4000" kern="1200" dirty="0">
                <a:solidFill>
                  <a:srgbClr val="FFFFFF"/>
                </a:solidFill>
                <a:latin typeface="+mj-lt"/>
                <a:ea typeface="+mj-ea"/>
                <a:cs typeface="+mj-cs"/>
              </a:rPr>
              <a:t>Pre-Work (County Administration Staff)</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pic>
        <p:nvPicPr>
          <p:cNvPr id="8" name="Picture 7" descr="A blue foot prints on a white background&#10;&#10;Description automatically generated">
            <a:extLst>
              <a:ext uri="{FF2B5EF4-FFF2-40B4-BE49-F238E27FC236}">
                <a16:creationId xmlns:a16="http://schemas.microsoft.com/office/drawing/2014/main" id="{7736F5A9-70AA-05D6-2985-D211B1D7BD19}"/>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8452180" y="3376774"/>
            <a:ext cx="3478080" cy="1895554"/>
          </a:xfrm>
          <a:prstGeom prst="rect">
            <a:avLst/>
          </a:prstGeom>
        </p:spPr>
      </p:pic>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357172" y="2270869"/>
            <a:ext cx="8560585" cy="3705725"/>
          </a:xfrm>
        </p:spPr>
        <p:txBody>
          <a:bodyPr>
            <a:normAutofit/>
          </a:bodyPr>
          <a:lstStyle/>
          <a:p>
            <a:pPr marL="742950" marR="0" lvl="1" indent="-285750">
              <a:lnSpc>
                <a:spcPct val="107000"/>
              </a:lnSpc>
              <a:spcBef>
                <a:spcPts val="0"/>
              </a:spcBef>
              <a:spcAft>
                <a:spcPts val="0"/>
              </a:spcAft>
              <a:buFont typeface="Arial" panose="020B0604020202020204" pitchFamily="34" charset="0"/>
              <a:buChar char="•"/>
            </a:pPr>
            <a:r>
              <a:rPr lang="en-US" sz="1800" b="1" kern="100" dirty="0">
                <a:effectLst/>
                <a:latin typeface="Arial" panose="020B0604020202020204" pitchFamily="34" charset="0"/>
                <a:ea typeface="Aptos" panose="020B0004020202020204" pitchFamily="34" charset="0"/>
              </a:rPr>
              <a:t>County Administrator prepares and presents a proposed FY25 budget:</a:t>
            </a:r>
          </a:p>
          <a:p>
            <a:pPr marL="742950" marR="0" lvl="1" indent="-285750">
              <a:lnSpc>
                <a:spcPct val="107000"/>
              </a:lnSpc>
              <a:spcBef>
                <a:spcPts val="0"/>
              </a:spcBef>
              <a:spcAft>
                <a:spcPts val="0"/>
              </a:spcAft>
              <a:buFont typeface="Arial" panose="020B0604020202020204" pitchFamily="34" charset="0"/>
              <a:buChar char="•"/>
            </a:pPr>
            <a:endParaRPr lang="en-US" sz="1800" kern="100" dirty="0">
              <a:effectLst/>
              <a:latin typeface="Arial" panose="020B0604020202020204" pitchFamily="34" charset="0"/>
              <a:ea typeface="Aptos" panose="020B0004020202020204" pitchFamily="34" charset="0"/>
            </a:endParaRPr>
          </a:p>
          <a:p>
            <a:pPr marL="1200150" marR="0" lvl="2" indent="-285750">
              <a:lnSpc>
                <a:spcPct val="107000"/>
              </a:lnSpc>
              <a:spcBef>
                <a:spcPts val="0"/>
              </a:spcBef>
              <a:spcAft>
                <a:spcPts val="0"/>
              </a:spcAft>
              <a:buFont typeface="Arial" panose="020B0604020202020204" pitchFamily="34" charset="0"/>
              <a:buChar char="•"/>
            </a:pPr>
            <a:r>
              <a:rPr lang="en-US" sz="1800" kern="100" dirty="0">
                <a:effectLst/>
                <a:latin typeface="Arial" panose="020B0604020202020204" pitchFamily="34" charset="0"/>
                <a:ea typeface="Aptos" panose="020B0004020202020204" pitchFamily="34" charset="0"/>
              </a:rPr>
              <a:t>Includes forecasts for revenues</a:t>
            </a:r>
          </a:p>
          <a:p>
            <a:pPr marL="1200150" marR="0" lvl="2" indent="-285750">
              <a:lnSpc>
                <a:spcPct val="107000"/>
              </a:lnSpc>
              <a:spcBef>
                <a:spcPts val="0"/>
              </a:spcBef>
              <a:spcAft>
                <a:spcPts val="0"/>
              </a:spcAft>
              <a:buFont typeface="Arial" panose="020B0604020202020204" pitchFamily="34" charset="0"/>
              <a:buChar char="•"/>
            </a:pPr>
            <a:r>
              <a:rPr lang="en-US" sz="1800" kern="100" dirty="0">
                <a:effectLst/>
                <a:latin typeface="Arial" panose="020B0604020202020204" pitchFamily="34" charset="0"/>
                <a:ea typeface="Aptos" panose="020B0004020202020204" pitchFamily="34" charset="0"/>
              </a:rPr>
              <a:t>Includes initial tax rate recommendations</a:t>
            </a:r>
          </a:p>
          <a:p>
            <a:pPr marL="1200150" marR="0" lvl="2" indent="-285750">
              <a:lnSpc>
                <a:spcPct val="107000"/>
              </a:lnSpc>
              <a:spcBef>
                <a:spcPts val="0"/>
              </a:spcBef>
              <a:spcAft>
                <a:spcPts val="0"/>
              </a:spcAft>
              <a:buFont typeface="Arial" panose="020B0604020202020204" pitchFamily="34" charset="0"/>
              <a:buChar char="•"/>
            </a:pPr>
            <a:r>
              <a:rPr lang="en-US" sz="1800" kern="100" dirty="0">
                <a:effectLst/>
                <a:latin typeface="Arial" panose="020B0604020202020204" pitchFamily="34" charset="0"/>
                <a:ea typeface="Aptos" panose="020B0004020202020204" pitchFamily="34" charset="0"/>
              </a:rPr>
              <a:t>Includes recommended salary rates</a:t>
            </a:r>
          </a:p>
          <a:p>
            <a:pPr marL="1200150" marR="0" lvl="2" indent="-285750">
              <a:lnSpc>
                <a:spcPct val="107000"/>
              </a:lnSpc>
              <a:spcBef>
                <a:spcPts val="0"/>
              </a:spcBef>
              <a:spcAft>
                <a:spcPts val="0"/>
              </a:spcAft>
              <a:buFont typeface="Arial" panose="020B0604020202020204" pitchFamily="34" charset="0"/>
              <a:buChar char="•"/>
            </a:pPr>
            <a:r>
              <a:rPr lang="en-US" sz="1800" kern="100" dirty="0">
                <a:effectLst/>
                <a:latin typeface="Arial" panose="020B0604020202020204" pitchFamily="34" charset="0"/>
                <a:ea typeface="Aptos" panose="020B0004020202020204" pitchFamily="34" charset="0"/>
              </a:rPr>
              <a:t>Reflects the staff’s best estimate of county expenditure needs</a:t>
            </a:r>
          </a:p>
          <a:p>
            <a:pPr marL="1200150" marR="0" lvl="2" indent="-285750">
              <a:lnSpc>
                <a:spcPct val="107000"/>
              </a:lnSpc>
              <a:spcBef>
                <a:spcPts val="0"/>
              </a:spcBef>
              <a:spcAft>
                <a:spcPts val="0"/>
              </a:spcAft>
              <a:buFont typeface="Arial" panose="020B0604020202020204" pitchFamily="34" charset="0"/>
              <a:buChar char="•"/>
            </a:pPr>
            <a:r>
              <a:rPr lang="en-US" sz="1800" kern="100" dirty="0">
                <a:effectLst/>
                <a:latin typeface="Arial" panose="020B0604020202020204" pitchFamily="34" charset="0"/>
                <a:ea typeface="Aptos" panose="020B0004020202020204" pitchFamily="34" charset="0"/>
              </a:rPr>
              <a:t>A formal presentation of the County Administrator's recommended budget is made to the Board and is made available to the public. (Va. Code 15.2-516).</a:t>
            </a:r>
          </a:p>
          <a:p>
            <a:pPr marL="1200150" marR="0" lvl="2" indent="-285750">
              <a:lnSpc>
                <a:spcPct val="107000"/>
              </a:lnSpc>
              <a:spcBef>
                <a:spcPts val="0"/>
              </a:spcBef>
              <a:spcAft>
                <a:spcPts val="800"/>
              </a:spcAft>
              <a:buFont typeface="Arial" panose="020B0604020202020204" pitchFamily="34" charset="0"/>
              <a:buChar char="•"/>
            </a:pPr>
            <a:r>
              <a:rPr lang="en-US" sz="1800" kern="100" dirty="0">
                <a:effectLst/>
                <a:latin typeface="Arial" panose="020B0604020202020204" pitchFamily="34" charset="0"/>
                <a:ea typeface="Aptos" panose="020B0004020202020204" pitchFamily="34" charset="0"/>
              </a:rPr>
              <a:t>In FY25 this portion of the process was completed in April 2024</a:t>
            </a:r>
            <a:r>
              <a:rPr lang="en-US" sz="1400" kern="100" dirty="0">
                <a:effectLst/>
                <a:latin typeface="Arial" panose="020B0604020202020204" pitchFamily="34" charset="0"/>
                <a:ea typeface="Aptos" panose="020B0004020202020204" pitchFamily="34" charset="0"/>
              </a:rPr>
              <a:t>.</a:t>
            </a:r>
          </a:p>
          <a:p>
            <a:endParaRPr lang="en-US"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A7D748B7-1D46-D882-654E-59A2974DC22B}"/>
              </a:ext>
            </a:extLst>
          </p:cNvPr>
          <p:cNvSpPr>
            <a:spLocks noGrp="1"/>
          </p:cNvSpPr>
          <p:nvPr>
            <p:ph type="dt" sz="half" idx="10"/>
          </p:nvPr>
        </p:nvSpPr>
        <p:spPr/>
        <p:txBody>
          <a:bodyPr/>
          <a:lstStyle/>
          <a:p>
            <a:r>
              <a:rPr lang="en-US"/>
              <a:t>5/13/2024</a:t>
            </a:r>
          </a:p>
        </p:txBody>
      </p:sp>
      <p:sp>
        <p:nvSpPr>
          <p:cNvPr id="5" name="Slide Number Placeholder 4">
            <a:extLst>
              <a:ext uri="{FF2B5EF4-FFF2-40B4-BE49-F238E27FC236}">
                <a16:creationId xmlns:a16="http://schemas.microsoft.com/office/drawing/2014/main" id="{F02AB5F1-C5AF-0607-6FF1-DFD50DC3DD1E}"/>
              </a:ext>
            </a:extLst>
          </p:cNvPr>
          <p:cNvSpPr>
            <a:spLocks noGrp="1"/>
          </p:cNvSpPr>
          <p:nvPr>
            <p:ph type="sldNum" sz="quarter" idx="12"/>
          </p:nvPr>
        </p:nvSpPr>
        <p:spPr/>
        <p:txBody>
          <a:bodyPr/>
          <a:lstStyle/>
          <a:p>
            <a:fld id="{11CF5B04-A585-40D7-8694-8DECD5DC4B36}" type="slidenum">
              <a:rPr lang="en-US" smtClean="0"/>
              <a:t>5</a:t>
            </a:fld>
            <a:endParaRPr lang="en-US"/>
          </a:p>
        </p:txBody>
      </p:sp>
    </p:spTree>
    <p:extLst>
      <p:ext uri="{BB962C8B-B14F-4D97-AF65-F5344CB8AC3E}">
        <p14:creationId xmlns:p14="http://schemas.microsoft.com/office/powerpoint/2010/main" val="26688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Budget Development and Approval (Board of Supervisors)</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pic>
        <p:nvPicPr>
          <p:cNvPr id="8" name="Picture 7" descr="A blue foot prints on a white background&#10;&#10;Description automatically generated">
            <a:extLst>
              <a:ext uri="{FF2B5EF4-FFF2-40B4-BE49-F238E27FC236}">
                <a16:creationId xmlns:a16="http://schemas.microsoft.com/office/drawing/2014/main" id="{7736F5A9-70AA-05D6-2985-D211B1D7BD19}"/>
              </a:ext>
            </a:extLst>
          </p:cNvPr>
          <p:cNvPicPr>
            <a:picLocks noChangeAspect="1"/>
          </p:cNvPicPr>
          <p:nvPr/>
        </p:nvPicPr>
        <p:blipFill>
          <a:blip r:embed="rId4">
            <a:duotone>
              <a:prstClr val="black"/>
              <a:schemeClr val="accent2">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8452180" y="3376774"/>
            <a:ext cx="3478080" cy="1895554"/>
          </a:xfrm>
          <a:prstGeom prst="rect">
            <a:avLst/>
          </a:prstGeom>
        </p:spPr>
      </p:pic>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357173" y="2270869"/>
            <a:ext cx="7953344" cy="3869323"/>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000" b="1" kern="100" dirty="0">
                <a:effectLst/>
                <a:latin typeface="Arial" panose="020B0604020202020204" pitchFamily="34" charset="0"/>
                <a:ea typeface="Aptos" panose="020B0004020202020204" pitchFamily="34" charset="0"/>
                <a:cs typeface="Arial" panose="020B0604020202020204" pitchFamily="34" charset="0"/>
              </a:rPr>
              <a:t>Board of Supervisors receives the County Administrator’s recommended budget.</a:t>
            </a:r>
          </a:p>
          <a:p>
            <a:pPr marL="342900" marR="0" lvl="0" indent="-342900">
              <a:lnSpc>
                <a:spcPct val="107000"/>
              </a:lnSpc>
              <a:spcBef>
                <a:spcPts val="0"/>
              </a:spcBef>
              <a:spcAft>
                <a:spcPts val="0"/>
              </a:spcAft>
              <a:buFont typeface="Symbol" panose="05050102010706020507" pitchFamily="18" charset="2"/>
              <a:buChar char=""/>
            </a:pPr>
            <a:r>
              <a:rPr lang="en-US" sz="2000" b="1" kern="100" dirty="0">
                <a:effectLst/>
                <a:latin typeface="Arial" panose="020B0604020202020204" pitchFamily="34" charset="0"/>
                <a:ea typeface="Aptos" panose="020B0004020202020204" pitchFamily="34" charset="0"/>
                <a:cs typeface="Arial" panose="020B0604020202020204" pitchFamily="34" charset="0"/>
              </a:rPr>
              <a:t>County staff walk through major items, key recommendations, etc.</a:t>
            </a:r>
          </a:p>
          <a:p>
            <a:pPr marL="342900" marR="0" lvl="0" indent="-342900">
              <a:lnSpc>
                <a:spcPct val="107000"/>
              </a:lnSpc>
              <a:spcBef>
                <a:spcPts val="0"/>
              </a:spcBef>
              <a:spcAft>
                <a:spcPts val="0"/>
              </a:spcAft>
              <a:buFont typeface="Symbol" panose="05050102010706020507" pitchFamily="18" charset="2"/>
              <a:buChar char=""/>
            </a:pPr>
            <a:r>
              <a:rPr lang="en-US" sz="2000" b="1" kern="100" dirty="0">
                <a:effectLst/>
                <a:latin typeface="Arial" panose="020B0604020202020204" pitchFamily="34" charset="0"/>
                <a:ea typeface="Aptos" panose="020B0004020202020204" pitchFamily="34" charset="0"/>
                <a:cs typeface="Arial" panose="020B0604020202020204" pitchFamily="34" charset="0"/>
              </a:rPr>
              <a:t>The board walks through the entire budget document, department by department.</a:t>
            </a:r>
          </a:p>
          <a:p>
            <a:pPr marL="742950" marR="0" lvl="1" indent="-285750">
              <a:lnSpc>
                <a:spcPct val="107000"/>
              </a:lnSpc>
              <a:spcBef>
                <a:spcPts val="0"/>
              </a:spcBef>
              <a:spcAft>
                <a:spcPts val="0"/>
              </a:spcAft>
              <a:buFont typeface="Courier New" panose="02070309020205020404" pitchFamily="49" charset="0"/>
              <a:buChar char="o"/>
            </a:pPr>
            <a:r>
              <a:rPr lang="en-US" sz="2000" kern="100" dirty="0">
                <a:effectLst/>
                <a:latin typeface="Arial" panose="020B0604020202020204" pitchFamily="34" charset="0"/>
                <a:ea typeface="Aptos" panose="020B0004020202020204" pitchFamily="34" charset="0"/>
              </a:rPr>
              <a:t>Some preliminary decisions are made (not final but necessary to work through policy and fund availability)</a:t>
            </a:r>
          </a:p>
          <a:p>
            <a:pPr marL="742950" marR="0" lvl="1" indent="-285750">
              <a:lnSpc>
                <a:spcPct val="107000"/>
              </a:lnSpc>
              <a:spcBef>
                <a:spcPts val="0"/>
              </a:spcBef>
              <a:spcAft>
                <a:spcPts val="0"/>
              </a:spcAft>
              <a:buFont typeface="Courier New" panose="02070309020205020404" pitchFamily="49" charset="0"/>
              <a:buChar char="o"/>
            </a:pPr>
            <a:r>
              <a:rPr lang="en-US" sz="2000" kern="100" dirty="0">
                <a:effectLst/>
                <a:latin typeface="Arial" panose="020B0604020202020204" pitchFamily="34" charset="0"/>
                <a:ea typeface="Aptos" panose="020B0004020202020204" pitchFamily="34" charset="0"/>
              </a:rPr>
              <a:t>Some items are flagged for future discussion or additional information</a:t>
            </a:r>
          </a:p>
          <a:p>
            <a:pPr marL="742950" marR="0" lvl="1" indent="-285750">
              <a:lnSpc>
                <a:spcPct val="107000"/>
              </a:lnSpc>
              <a:spcBef>
                <a:spcPts val="0"/>
              </a:spcBef>
              <a:spcAft>
                <a:spcPts val="800"/>
              </a:spcAft>
              <a:buFont typeface="Courier New" panose="02070309020205020404" pitchFamily="49" charset="0"/>
              <a:buChar char="o"/>
            </a:pPr>
            <a:r>
              <a:rPr lang="en-US" sz="2000" kern="100" dirty="0">
                <a:effectLst/>
                <a:latin typeface="Arial" panose="020B0604020202020204" pitchFamily="34" charset="0"/>
                <a:ea typeface="Aptos" panose="020B0004020202020204" pitchFamily="34" charset="0"/>
              </a:rPr>
              <a:t>Occasionally final decisions are made on time-sensitive items.</a:t>
            </a:r>
          </a:p>
          <a:p>
            <a:endParaRPr lang="en-US"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6778FC6C-4041-5D1E-87C7-CBCB794CD7B5}"/>
              </a:ext>
            </a:extLst>
          </p:cNvPr>
          <p:cNvSpPr>
            <a:spLocks noGrp="1"/>
          </p:cNvSpPr>
          <p:nvPr>
            <p:ph type="dt" sz="half" idx="10"/>
          </p:nvPr>
        </p:nvSpPr>
        <p:spPr/>
        <p:txBody>
          <a:bodyPr/>
          <a:lstStyle/>
          <a:p>
            <a:r>
              <a:rPr lang="en-US"/>
              <a:t>5/13/2024</a:t>
            </a:r>
          </a:p>
        </p:txBody>
      </p:sp>
      <p:sp>
        <p:nvSpPr>
          <p:cNvPr id="5" name="Slide Number Placeholder 4">
            <a:extLst>
              <a:ext uri="{FF2B5EF4-FFF2-40B4-BE49-F238E27FC236}">
                <a16:creationId xmlns:a16="http://schemas.microsoft.com/office/drawing/2014/main" id="{8850A08C-F6ED-2DB9-A3B8-A4F5FDC263F9}"/>
              </a:ext>
            </a:extLst>
          </p:cNvPr>
          <p:cNvSpPr>
            <a:spLocks noGrp="1"/>
          </p:cNvSpPr>
          <p:nvPr>
            <p:ph type="sldNum" sz="quarter" idx="12"/>
          </p:nvPr>
        </p:nvSpPr>
        <p:spPr/>
        <p:txBody>
          <a:bodyPr/>
          <a:lstStyle/>
          <a:p>
            <a:fld id="{11CF5B04-A585-40D7-8694-8DECD5DC4B36}" type="slidenum">
              <a:rPr lang="en-US" smtClean="0"/>
              <a:t>6</a:t>
            </a:fld>
            <a:endParaRPr lang="en-US"/>
          </a:p>
        </p:txBody>
      </p:sp>
    </p:spTree>
    <p:extLst>
      <p:ext uri="{BB962C8B-B14F-4D97-AF65-F5344CB8AC3E}">
        <p14:creationId xmlns:p14="http://schemas.microsoft.com/office/powerpoint/2010/main" val="402569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Budget Development and Approval (Board of Supervisors)</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pic>
        <p:nvPicPr>
          <p:cNvPr id="8" name="Picture 7" descr="A blue foot prints on a white background&#10;&#10;Description automatically generated">
            <a:extLst>
              <a:ext uri="{FF2B5EF4-FFF2-40B4-BE49-F238E27FC236}">
                <a16:creationId xmlns:a16="http://schemas.microsoft.com/office/drawing/2014/main" id="{7736F5A9-70AA-05D6-2985-D211B1D7BD19}"/>
              </a:ext>
            </a:extLst>
          </p:cNvPr>
          <p:cNvPicPr>
            <a:picLocks noChangeAspect="1"/>
          </p:cNvPicPr>
          <p:nvPr/>
        </p:nvPicPr>
        <p:blipFill>
          <a:blip r:embed="rId4">
            <a:duotone>
              <a:prstClr val="black"/>
              <a:schemeClr val="accent2">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8452180" y="3376774"/>
            <a:ext cx="3478080" cy="1895554"/>
          </a:xfrm>
          <a:prstGeom prst="rect">
            <a:avLst/>
          </a:prstGeom>
        </p:spPr>
      </p:pic>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357173" y="2270869"/>
            <a:ext cx="7953344" cy="4106120"/>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1800" b="1" kern="100" dirty="0">
                <a:effectLst/>
                <a:latin typeface="Arial" panose="020B0604020202020204" pitchFamily="34" charset="0"/>
                <a:ea typeface="Aptos" panose="020B0004020202020204" pitchFamily="34" charset="0"/>
                <a:cs typeface="Arial" panose="020B0604020202020204" pitchFamily="34" charset="0"/>
              </a:rPr>
              <a:t>The Board forecasts preliminary tax rates for purposes of advertising, publication, and public hearing. </a:t>
            </a:r>
          </a:p>
          <a:p>
            <a:pPr marL="742950" marR="0" lvl="1" indent="-285750">
              <a:lnSpc>
                <a:spcPct val="107000"/>
              </a:lnSpc>
              <a:spcBef>
                <a:spcPts val="0"/>
              </a:spcBef>
              <a:spcAft>
                <a:spcPts val="0"/>
              </a:spcAft>
              <a:buFont typeface="Courier New" panose="02070309020205020404" pitchFamily="49" charset="0"/>
              <a:buChar char="o"/>
            </a:pPr>
            <a:r>
              <a:rPr lang="en-US" sz="1800" kern="100" dirty="0">
                <a:effectLst/>
                <a:latin typeface="Arial" panose="020B0604020202020204" pitchFamily="34" charset="0"/>
                <a:ea typeface="Aptos" panose="020B0004020202020204" pitchFamily="34" charset="0"/>
              </a:rPr>
              <a:t>This sets the maximum rate. </a:t>
            </a:r>
          </a:p>
          <a:p>
            <a:pPr marL="742950" marR="0" lvl="1" indent="-285750">
              <a:lnSpc>
                <a:spcPct val="107000"/>
              </a:lnSpc>
              <a:spcBef>
                <a:spcPts val="0"/>
              </a:spcBef>
              <a:spcAft>
                <a:spcPts val="0"/>
              </a:spcAft>
              <a:buFont typeface="Courier New" panose="02070309020205020404" pitchFamily="49" charset="0"/>
              <a:buChar char="o"/>
            </a:pPr>
            <a:r>
              <a:rPr lang="en-US" sz="1800" kern="100" dirty="0">
                <a:effectLst/>
                <a:latin typeface="Arial" panose="020B0604020202020204" pitchFamily="34" charset="0"/>
                <a:ea typeface="Aptos" panose="020B0004020202020204" pitchFamily="34" charset="0"/>
              </a:rPr>
              <a:t>After the public hearing, the Board can pick the advertised rate or a lower rate. Increasing the rate beyond what was advertised requires a new public hearing.</a:t>
            </a:r>
          </a:p>
          <a:p>
            <a:pPr marL="742950" marR="0" lvl="1" indent="-285750">
              <a:lnSpc>
                <a:spcPct val="107000"/>
              </a:lnSpc>
              <a:spcBef>
                <a:spcPts val="0"/>
              </a:spcBef>
              <a:spcAft>
                <a:spcPts val="0"/>
              </a:spcAft>
              <a:buFont typeface="Courier New" panose="02070309020205020404" pitchFamily="49" charset="0"/>
              <a:buChar char="o"/>
            </a:pPr>
            <a:r>
              <a:rPr lang="en-US" sz="1800" kern="100" dirty="0">
                <a:effectLst/>
                <a:latin typeface="Arial" panose="020B0604020202020204" pitchFamily="34" charset="0"/>
                <a:ea typeface="Aptos" panose="020B0004020202020204" pitchFamily="34" charset="0"/>
              </a:rPr>
              <a:t>The forecast is often used by the Treasurer and the Commissioner of the Revenue to start their process. But it is not a final decision until after advertising, a public hearing, and a binding vote of the Board of Supervisors. </a:t>
            </a:r>
          </a:p>
          <a:p>
            <a:pPr marL="342900" marR="0" lvl="0" indent="-342900">
              <a:lnSpc>
                <a:spcPct val="107000"/>
              </a:lnSpc>
              <a:spcBef>
                <a:spcPts val="0"/>
              </a:spcBef>
              <a:spcAft>
                <a:spcPts val="800"/>
              </a:spcAft>
              <a:buFont typeface="Symbol" panose="05050102010706020507" pitchFamily="18" charset="2"/>
              <a:buChar char=""/>
            </a:pPr>
            <a:r>
              <a:rPr lang="en-US" sz="1800" b="1" kern="100" dirty="0">
                <a:effectLst/>
                <a:latin typeface="Arial" panose="020B0604020202020204" pitchFamily="34" charset="0"/>
                <a:ea typeface="Aptos" panose="020B0004020202020204" pitchFamily="34" charset="0"/>
                <a:cs typeface="Arial" panose="020B0604020202020204" pitchFamily="34" charset="0"/>
              </a:rPr>
              <a:t>The Board forecasts a budget, often including both revenue and expense, for purposes of advertising, publication, and public hearing. </a:t>
            </a:r>
          </a:p>
          <a:p>
            <a:endParaRPr lang="en-US"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B006407-2E31-BFD5-4C34-A6522D8548FA}"/>
              </a:ext>
            </a:extLst>
          </p:cNvPr>
          <p:cNvSpPr>
            <a:spLocks noGrp="1"/>
          </p:cNvSpPr>
          <p:nvPr>
            <p:ph type="dt" sz="half" idx="10"/>
          </p:nvPr>
        </p:nvSpPr>
        <p:spPr/>
        <p:txBody>
          <a:bodyPr/>
          <a:lstStyle/>
          <a:p>
            <a:r>
              <a:rPr lang="en-US"/>
              <a:t>5/13/2024</a:t>
            </a:r>
          </a:p>
        </p:txBody>
      </p:sp>
      <p:sp>
        <p:nvSpPr>
          <p:cNvPr id="5" name="Slide Number Placeholder 4">
            <a:extLst>
              <a:ext uri="{FF2B5EF4-FFF2-40B4-BE49-F238E27FC236}">
                <a16:creationId xmlns:a16="http://schemas.microsoft.com/office/drawing/2014/main" id="{C78312CA-08DC-091B-DF1C-E51F3D743289}"/>
              </a:ext>
            </a:extLst>
          </p:cNvPr>
          <p:cNvSpPr>
            <a:spLocks noGrp="1"/>
          </p:cNvSpPr>
          <p:nvPr>
            <p:ph type="sldNum" sz="quarter" idx="12"/>
          </p:nvPr>
        </p:nvSpPr>
        <p:spPr/>
        <p:txBody>
          <a:bodyPr/>
          <a:lstStyle/>
          <a:p>
            <a:fld id="{11CF5B04-A585-40D7-8694-8DECD5DC4B36}" type="slidenum">
              <a:rPr lang="en-US" smtClean="0"/>
              <a:t>7</a:t>
            </a:fld>
            <a:endParaRPr lang="en-US"/>
          </a:p>
        </p:txBody>
      </p:sp>
    </p:spTree>
    <p:extLst>
      <p:ext uri="{BB962C8B-B14F-4D97-AF65-F5344CB8AC3E}">
        <p14:creationId xmlns:p14="http://schemas.microsoft.com/office/powerpoint/2010/main" val="1412769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Budget Development and Approval (Board of Supervisors)</a:t>
            </a:r>
          </a:p>
        </p:txBody>
      </p:sp>
      <p:sp>
        <p:nvSpPr>
          <p:cNvPr id="9" name="TextBox 8">
            <a:extLst>
              <a:ext uri="{FF2B5EF4-FFF2-40B4-BE49-F238E27FC236}">
                <a16:creationId xmlns:a16="http://schemas.microsoft.com/office/drawing/2014/main" id="{0AE614D5-5676-A4F8-4B43-EE79E73FBEBD}"/>
              </a:ext>
            </a:extLst>
          </p:cNvPr>
          <p:cNvSpPr txBox="1"/>
          <p:nvPr/>
        </p:nvSpPr>
        <p:spPr>
          <a:xfrm>
            <a:off x="7800276" y="6383680"/>
            <a:ext cx="3883723" cy="230832"/>
          </a:xfrm>
          <a:prstGeom prst="rect">
            <a:avLst/>
          </a:prstGeom>
          <a:noFill/>
        </p:spPr>
        <p:txBody>
          <a:bodyPr wrap="square" rtlCol="0">
            <a:spAutoFit/>
          </a:bodyPr>
          <a:lstStyle/>
          <a:p>
            <a:r>
              <a:rPr lang="en-US" sz="900">
                <a:hlinkClick r:id="rId2" tooltip="https://vanessajaye.blogspot.com/2012/09/"/>
              </a:rPr>
              <a:t>This Photo</a:t>
            </a:r>
            <a:r>
              <a:rPr lang="en-US" sz="900"/>
              <a:t> by Unknown Author is licensed under </a:t>
            </a:r>
            <a:r>
              <a:rPr lang="en-US" sz="900">
                <a:hlinkClick r:id="rId3" tooltip="https://creativecommons.org/licenses/by-nc/3.0/"/>
              </a:rPr>
              <a:t>CC BY-NC</a:t>
            </a:r>
            <a:endParaRPr lang="en-US" sz="900"/>
          </a:p>
        </p:txBody>
      </p:sp>
      <p:pic>
        <p:nvPicPr>
          <p:cNvPr id="8" name="Picture 7" descr="A blue foot prints on a white background&#10;&#10;Description automatically generated">
            <a:extLst>
              <a:ext uri="{FF2B5EF4-FFF2-40B4-BE49-F238E27FC236}">
                <a16:creationId xmlns:a16="http://schemas.microsoft.com/office/drawing/2014/main" id="{7736F5A9-70AA-05D6-2985-D211B1D7BD19}"/>
              </a:ext>
            </a:extLst>
          </p:cNvPr>
          <p:cNvPicPr>
            <a:picLocks noChangeAspect="1"/>
          </p:cNvPicPr>
          <p:nvPr/>
        </p:nvPicPr>
        <p:blipFill>
          <a:blip r:embed="rId4">
            <a:duotone>
              <a:prstClr val="black"/>
              <a:schemeClr val="accent2">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2"/>
              </a:ext>
            </a:extLst>
          </a:blip>
          <a:stretch>
            <a:fillRect/>
          </a:stretch>
        </p:blipFill>
        <p:spPr>
          <a:xfrm rot="2811613">
            <a:off x="8452180" y="3376774"/>
            <a:ext cx="3478080" cy="1895554"/>
          </a:xfrm>
          <a:prstGeom prst="rect">
            <a:avLst/>
          </a:prstGeom>
        </p:spPr>
      </p:pic>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357173" y="2270869"/>
            <a:ext cx="7953344" cy="4106120"/>
          </a:xfrm>
        </p:spPr>
        <p:txBody>
          <a:bodyPr>
            <a:normAutofit fontScale="850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2000" b="1" kern="100" dirty="0">
                <a:effectLst/>
                <a:latin typeface="Arial" panose="020B0604020202020204" pitchFamily="34" charset="0"/>
                <a:ea typeface="Aptos" panose="020B0004020202020204" pitchFamily="34" charset="0"/>
                <a:cs typeface="Arial" panose="020B0604020202020204" pitchFamily="34" charset="0"/>
              </a:rPr>
              <a:t>Public hearings are held for both the tax rates and budget. Often, they are held together, but this is not required. </a:t>
            </a:r>
          </a:p>
          <a:p>
            <a:pPr marL="342900" marR="0" lvl="0" indent="-342900">
              <a:lnSpc>
                <a:spcPct val="107000"/>
              </a:lnSpc>
              <a:spcBef>
                <a:spcPts val="0"/>
              </a:spcBef>
              <a:spcAft>
                <a:spcPts val="0"/>
              </a:spcAft>
              <a:buFont typeface="Symbol" panose="05050102010706020507" pitchFamily="18" charset="2"/>
              <a:buChar char=""/>
            </a:pPr>
            <a:endParaRPr lang="en-US" sz="2000" b="1"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effectLst/>
                <a:latin typeface="Arial" panose="020B0604020202020204" pitchFamily="34" charset="0"/>
                <a:ea typeface="Aptos" panose="020B0004020202020204" pitchFamily="34" charset="0"/>
                <a:cs typeface="Arial" panose="020B0604020202020204" pitchFamily="34" charset="0"/>
              </a:rPr>
              <a:t>The Board makes final decisions on the budget and tax rate.</a:t>
            </a:r>
          </a:p>
          <a:p>
            <a:pPr marL="342900" marR="0" lvl="0" indent="-342900">
              <a:lnSpc>
                <a:spcPct val="107000"/>
              </a:lnSpc>
              <a:spcBef>
                <a:spcPts val="0"/>
              </a:spcBef>
              <a:spcAft>
                <a:spcPts val="0"/>
              </a:spcAft>
              <a:buFont typeface="Symbol" panose="05050102010706020507" pitchFamily="18" charset="2"/>
              <a:buChar char=""/>
            </a:pPr>
            <a:endParaRPr lang="en-US" sz="20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The Board holds a formal, recorded vote on the budget and tax rates. Again, this can be done at the same time or separately.</a:t>
            </a:r>
          </a:p>
          <a:p>
            <a:pPr marL="342900" marR="0" lvl="0" indent="-342900">
              <a:lnSpc>
                <a:spcPct val="107000"/>
              </a:lnSpc>
              <a:spcBef>
                <a:spcPts val="0"/>
              </a:spcBef>
              <a:spcAft>
                <a:spcPts val="0"/>
              </a:spcAft>
              <a:buFont typeface="Symbol" panose="05050102010706020507" pitchFamily="18" charset="2"/>
              <a:buChar char=""/>
            </a:pPr>
            <a:endParaRPr lang="en-US" sz="20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effectLst/>
                <a:latin typeface="Arial" panose="020B0604020202020204" pitchFamily="34" charset="0"/>
                <a:ea typeface="Aptos" panose="020B0004020202020204" pitchFamily="34" charset="0"/>
                <a:cs typeface="Arial" panose="020B0604020202020204" pitchFamily="34" charset="0"/>
              </a:rPr>
              <a:t>NOTE: The Board must pass a balanced budget by June 30.</a:t>
            </a:r>
          </a:p>
          <a:p>
            <a:pPr marL="342900" marR="0" lvl="0" indent="-342900">
              <a:lnSpc>
                <a:spcPct val="107000"/>
              </a:lnSpc>
              <a:spcBef>
                <a:spcPts val="0"/>
              </a:spcBef>
              <a:spcAft>
                <a:spcPts val="0"/>
              </a:spcAft>
              <a:buFont typeface="Symbol" panose="05050102010706020507" pitchFamily="18" charset="2"/>
              <a:buChar char=""/>
            </a:pPr>
            <a:endParaRPr lang="en-US" sz="20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The School Board must provide the Board of Supervisors with a budget by April 1 of each year. Depending on the contribution provided by the Board of Supervisors the Schools may have to re-work their presented budget to balance. </a:t>
            </a:r>
          </a:p>
          <a:p>
            <a:pPr marL="342900" marR="0" lvl="0" indent="-342900">
              <a:lnSpc>
                <a:spcPct val="107000"/>
              </a:lnSpc>
              <a:spcBef>
                <a:spcPts val="0"/>
              </a:spcBef>
              <a:spcAft>
                <a:spcPts val="80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While earlier approval is preferred, recent extensions of the legislative process have elongated the final process.</a:t>
            </a:r>
          </a:p>
          <a:p>
            <a:endParaRPr lang="en-US"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D59ED8EC-A9B2-D369-8481-BD2B1033842D}"/>
              </a:ext>
            </a:extLst>
          </p:cNvPr>
          <p:cNvSpPr>
            <a:spLocks noGrp="1"/>
          </p:cNvSpPr>
          <p:nvPr>
            <p:ph type="dt" sz="half" idx="10"/>
          </p:nvPr>
        </p:nvSpPr>
        <p:spPr/>
        <p:txBody>
          <a:bodyPr/>
          <a:lstStyle/>
          <a:p>
            <a:r>
              <a:rPr lang="en-US"/>
              <a:t>5/13/2024</a:t>
            </a:r>
          </a:p>
        </p:txBody>
      </p:sp>
      <p:sp>
        <p:nvSpPr>
          <p:cNvPr id="5" name="Slide Number Placeholder 4">
            <a:extLst>
              <a:ext uri="{FF2B5EF4-FFF2-40B4-BE49-F238E27FC236}">
                <a16:creationId xmlns:a16="http://schemas.microsoft.com/office/drawing/2014/main" id="{45E38D55-F485-0F33-28BA-635A0DD62F86}"/>
              </a:ext>
            </a:extLst>
          </p:cNvPr>
          <p:cNvSpPr>
            <a:spLocks noGrp="1"/>
          </p:cNvSpPr>
          <p:nvPr>
            <p:ph type="sldNum" sz="quarter" idx="12"/>
          </p:nvPr>
        </p:nvSpPr>
        <p:spPr/>
        <p:txBody>
          <a:bodyPr/>
          <a:lstStyle/>
          <a:p>
            <a:fld id="{11CF5B04-A585-40D7-8694-8DECD5DC4B36}" type="slidenum">
              <a:rPr lang="en-US" smtClean="0"/>
              <a:t>8</a:t>
            </a:fld>
            <a:endParaRPr lang="en-US"/>
          </a:p>
        </p:txBody>
      </p:sp>
    </p:spTree>
    <p:extLst>
      <p:ext uri="{BB962C8B-B14F-4D97-AF65-F5344CB8AC3E}">
        <p14:creationId xmlns:p14="http://schemas.microsoft.com/office/powerpoint/2010/main" val="407652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D81607B-0473-AE2C-7FD5-24389107C62D}"/>
              </a:ext>
            </a:extLst>
          </p:cNvPr>
          <p:cNvSpPr>
            <a:spLocks noGrp="1"/>
          </p:cNvSpPr>
          <p:nvPr>
            <p:ph type="title"/>
          </p:nvPr>
        </p:nvSpPr>
        <p:spPr>
          <a:xfrm>
            <a:off x="1371599" y="294538"/>
            <a:ext cx="9895951" cy="103366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Budget Development and Approval (Board of Supervisors)</a:t>
            </a:r>
          </a:p>
        </p:txBody>
      </p:sp>
      <p:sp>
        <p:nvSpPr>
          <p:cNvPr id="3" name="Text Placeholder 2">
            <a:extLst>
              <a:ext uri="{FF2B5EF4-FFF2-40B4-BE49-F238E27FC236}">
                <a16:creationId xmlns:a16="http://schemas.microsoft.com/office/drawing/2014/main" id="{F2086132-F43C-66C6-FC34-B835A1C20AE2}"/>
              </a:ext>
            </a:extLst>
          </p:cNvPr>
          <p:cNvSpPr>
            <a:spLocks noGrp="1"/>
          </p:cNvSpPr>
          <p:nvPr>
            <p:ph type="body" sz="half" idx="2"/>
          </p:nvPr>
        </p:nvSpPr>
        <p:spPr>
          <a:xfrm>
            <a:off x="357173" y="2270869"/>
            <a:ext cx="7953344" cy="4106120"/>
          </a:xfrm>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After July 1, the Board of Supervisors authorizes expenditures in line with the final budget.</a:t>
            </a:r>
          </a:p>
          <a:p>
            <a:pPr marL="342900" marR="0" lvl="0" indent="-342900">
              <a:lnSpc>
                <a:spcPct val="107000"/>
              </a:lnSpc>
              <a:spcBef>
                <a:spcPts val="0"/>
              </a:spcBef>
              <a:spcAft>
                <a:spcPts val="0"/>
              </a:spcAft>
              <a:buFont typeface="Symbol" panose="05050102010706020507" pitchFamily="18" charset="2"/>
              <a:buChar char=""/>
            </a:pPr>
            <a:endParaRPr lang="en-US" sz="200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After July 1, the carryover of unexpended funds in county agencies is considered by the Board. </a:t>
            </a:r>
          </a:p>
          <a:p>
            <a:pPr marL="742950" marR="0" lvl="1" indent="-285750">
              <a:lnSpc>
                <a:spcPct val="107000"/>
              </a:lnSpc>
              <a:spcBef>
                <a:spcPts val="0"/>
              </a:spcBef>
              <a:spcAft>
                <a:spcPts val="0"/>
              </a:spcAft>
              <a:buFont typeface="Courier New" panose="02070309020205020404" pitchFamily="49" charset="0"/>
              <a:buChar char="o"/>
            </a:pPr>
            <a:r>
              <a:rPr lang="en-US" sz="2000" kern="100" dirty="0">
                <a:effectLst/>
                <a:latin typeface="Arial" panose="020B0604020202020204" pitchFamily="34" charset="0"/>
                <a:ea typeface="Aptos" panose="020B0004020202020204" pitchFamily="34" charset="0"/>
              </a:rPr>
              <a:t>These decisions are taken as seriously as the budget itself.</a:t>
            </a:r>
          </a:p>
          <a:p>
            <a:pPr marL="742950" marR="0" lvl="1" indent="-285750">
              <a:lnSpc>
                <a:spcPct val="107000"/>
              </a:lnSpc>
              <a:spcBef>
                <a:spcPts val="0"/>
              </a:spcBef>
              <a:spcAft>
                <a:spcPts val="0"/>
              </a:spcAft>
              <a:buFont typeface="Courier New" panose="02070309020205020404" pitchFamily="49" charset="0"/>
              <a:buChar char="o"/>
            </a:pPr>
            <a:r>
              <a:rPr lang="en-US" sz="2000" kern="100" dirty="0">
                <a:effectLst/>
                <a:latin typeface="Arial" panose="020B0604020202020204" pitchFamily="34" charset="0"/>
                <a:ea typeface="Aptos" panose="020B0004020202020204" pitchFamily="34" charset="0"/>
              </a:rPr>
              <a:t>Generally, only open grant and contract funds are routinely approved. </a:t>
            </a:r>
          </a:p>
          <a:p>
            <a:pPr marL="742950" marR="0" lvl="1" indent="-285750">
              <a:lnSpc>
                <a:spcPct val="107000"/>
              </a:lnSpc>
              <a:spcBef>
                <a:spcPts val="0"/>
              </a:spcBef>
              <a:spcAft>
                <a:spcPts val="0"/>
              </a:spcAft>
              <a:buFont typeface="Courier New" panose="02070309020205020404" pitchFamily="49" charset="0"/>
              <a:buChar char="o"/>
            </a:pPr>
            <a:r>
              <a:rPr lang="en-US" sz="2000" kern="100" dirty="0">
                <a:effectLst/>
                <a:latin typeface="Arial" panose="020B0604020202020204" pitchFamily="34" charset="0"/>
                <a:ea typeface="Aptos" panose="020B0004020202020204" pitchFamily="34" charset="0"/>
              </a:rPr>
              <a:t>All other carry-over requests are considered on a standalone basis.</a:t>
            </a:r>
          </a:p>
          <a:p>
            <a:pPr marL="742950" marR="0" lvl="1" indent="-285750">
              <a:lnSpc>
                <a:spcPct val="107000"/>
              </a:lnSpc>
              <a:spcBef>
                <a:spcPts val="0"/>
              </a:spcBef>
              <a:spcAft>
                <a:spcPts val="0"/>
              </a:spcAft>
              <a:buFont typeface="Courier New" panose="02070309020205020404" pitchFamily="49" charset="0"/>
              <a:buChar char="o"/>
            </a:pPr>
            <a:endParaRPr lang="en-US" sz="2000" kern="100" dirty="0">
              <a:effectLst/>
              <a:latin typeface="Arial" panose="020B0604020202020204" pitchFamily="34" charset="0"/>
              <a:ea typeface="Aptos" panose="020B00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000" kern="100" dirty="0">
                <a:effectLst/>
                <a:latin typeface="Arial" panose="020B0604020202020204" pitchFamily="34" charset="0"/>
                <a:ea typeface="Aptos" panose="020B0004020202020204" pitchFamily="34" charset="0"/>
                <a:cs typeface="Arial" panose="020B0604020202020204" pitchFamily="34" charset="0"/>
              </a:rPr>
              <a:t>All changes to the budget over 1% made after July 1 must occur through a formal budget amendment. </a:t>
            </a:r>
          </a:p>
          <a:p>
            <a:endParaRPr lang="en-US" dirty="0">
              <a:latin typeface="Arial" panose="020B0604020202020204" pitchFamily="34" charset="0"/>
              <a:cs typeface="Arial" panose="020B0604020202020204" pitchFamily="34" charset="0"/>
            </a:endParaRPr>
          </a:p>
        </p:txBody>
      </p:sp>
      <p:pic>
        <p:nvPicPr>
          <p:cNvPr id="2" name="Picture 1" descr="A blue foot prints on a white background&#10;&#10;Description automatically generated">
            <a:extLst>
              <a:ext uri="{FF2B5EF4-FFF2-40B4-BE49-F238E27FC236}">
                <a16:creationId xmlns:a16="http://schemas.microsoft.com/office/drawing/2014/main" id="{2992B5B1-6CAB-6EF6-3F59-2C6F8D632217}"/>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2811613">
            <a:off x="8452180" y="3376774"/>
            <a:ext cx="3478080" cy="1895554"/>
          </a:xfrm>
          <a:prstGeom prst="rect">
            <a:avLst/>
          </a:prstGeom>
        </p:spPr>
      </p:pic>
      <p:sp>
        <p:nvSpPr>
          <p:cNvPr id="5" name="Date Placeholder 4">
            <a:extLst>
              <a:ext uri="{FF2B5EF4-FFF2-40B4-BE49-F238E27FC236}">
                <a16:creationId xmlns:a16="http://schemas.microsoft.com/office/drawing/2014/main" id="{4CE20BCF-920F-120D-8EAF-8EB4851F6BA8}"/>
              </a:ext>
            </a:extLst>
          </p:cNvPr>
          <p:cNvSpPr>
            <a:spLocks noGrp="1"/>
          </p:cNvSpPr>
          <p:nvPr>
            <p:ph type="dt" sz="half" idx="10"/>
          </p:nvPr>
        </p:nvSpPr>
        <p:spPr/>
        <p:txBody>
          <a:bodyPr/>
          <a:lstStyle/>
          <a:p>
            <a:r>
              <a:rPr lang="en-US"/>
              <a:t>5/13/2024</a:t>
            </a:r>
          </a:p>
        </p:txBody>
      </p:sp>
      <p:sp>
        <p:nvSpPr>
          <p:cNvPr id="6" name="Slide Number Placeholder 5">
            <a:extLst>
              <a:ext uri="{FF2B5EF4-FFF2-40B4-BE49-F238E27FC236}">
                <a16:creationId xmlns:a16="http://schemas.microsoft.com/office/drawing/2014/main" id="{E1DD7E29-C3E2-05C8-3A60-1D143A502485}"/>
              </a:ext>
            </a:extLst>
          </p:cNvPr>
          <p:cNvSpPr>
            <a:spLocks noGrp="1"/>
          </p:cNvSpPr>
          <p:nvPr>
            <p:ph type="sldNum" sz="quarter" idx="12"/>
          </p:nvPr>
        </p:nvSpPr>
        <p:spPr/>
        <p:txBody>
          <a:bodyPr/>
          <a:lstStyle/>
          <a:p>
            <a:fld id="{11CF5B04-A585-40D7-8694-8DECD5DC4B36}" type="slidenum">
              <a:rPr lang="en-US" smtClean="0"/>
              <a:t>9</a:t>
            </a:fld>
            <a:endParaRPr lang="en-US"/>
          </a:p>
        </p:txBody>
      </p:sp>
    </p:spTree>
    <p:extLst>
      <p:ext uri="{BB962C8B-B14F-4D97-AF65-F5344CB8AC3E}">
        <p14:creationId xmlns:p14="http://schemas.microsoft.com/office/powerpoint/2010/main" val="3947058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181</TotalTime>
  <Words>1440</Words>
  <Application>Microsoft Office PowerPoint</Application>
  <PresentationFormat>Widescreen</PresentationFormat>
  <Paragraphs>129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Aptos Display</vt:lpstr>
      <vt:lpstr>Arial</vt:lpstr>
      <vt:lpstr>Courier New</vt:lpstr>
      <vt:lpstr>Symbol</vt:lpstr>
      <vt:lpstr>Wingdings</vt:lpstr>
      <vt:lpstr>Office Theme</vt:lpstr>
      <vt:lpstr>Steps in the Virginia Local Government Budget Process</vt:lpstr>
      <vt:lpstr>Key Steps in the Process to a Balanced Budget</vt:lpstr>
      <vt:lpstr>Pre-Work (County Administration Staff)</vt:lpstr>
      <vt:lpstr>Pre-Work (County Administration Staff)</vt:lpstr>
      <vt:lpstr>Pre-Work (County Administration Staff)</vt:lpstr>
      <vt:lpstr>Budget Development and Approval (Board of Supervisors)</vt:lpstr>
      <vt:lpstr>Budget Development and Approval (Board of Supervisors)</vt:lpstr>
      <vt:lpstr>Budget Development and Approval (Board of Supervisors)</vt:lpstr>
      <vt:lpstr>Budget Development and Approval (Board of Supervisors)</vt:lpstr>
      <vt:lpstr>Tax Billing and Collection (Treasurer and Commissioner of the Revenue)</vt:lpstr>
      <vt:lpstr>Tax Billing and Collection (Treasurer and Commissioner of the Revenue)</vt:lpstr>
      <vt:lpstr>Other Legal Considerations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Steps in the Virginia Local Government Budget Process</dc:title>
  <dc:creator>Linda Millsaps</dc:creator>
  <cp:lastModifiedBy>Linda Millsaps</cp:lastModifiedBy>
  <cp:revision>2</cp:revision>
  <dcterms:created xsi:type="dcterms:W3CDTF">2024-05-13T13:11:59Z</dcterms:created>
  <dcterms:modified xsi:type="dcterms:W3CDTF">2024-05-13T17:39:33Z</dcterms:modified>
</cp:coreProperties>
</file>